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613" r:id="rId5"/>
    <p:sldId id="618" r:id="rId6"/>
    <p:sldId id="615" r:id="rId7"/>
    <p:sldId id="614" r:id="rId8"/>
    <p:sldId id="619" r:id="rId9"/>
    <p:sldId id="620" r:id="rId10"/>
    <p:sldId id="622" r:id="rId11"/>
    <p:sldId id="623" r:id="rId12"/>
    <p:sldId id="625" r:id="rId13"/>
    <p:sldId id="617" r:id="rId14"/>
    <p:sldId id="616" r:id="rId15"/>
    <p:sldId id="626" r:id="rId16"/>
    <p:sldId id="627" r:id="rId17"/>
    <p:sldId id="629" r:id="rId18"/>
    <p:sldId id="630" r:id="rId19"/>
    <p:sldId id="631" r:id="rId2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E2"/>
    <a:srgbClr val="F1E1C0"/>
    <a:srgbClr val="FEFAC9"/>
    <a:srgbClr val="0D2345"/>
    <a:srgbClr val="026773"/>
    <a:srgbClr val="718C55"/>
    <a:srgbClr val="6297E6"/>
    <a:srgbClr val="199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859E7-8E7E-4F12-8BFC-99DD977FDF12}" v="17" dt="2023-08-18T19:11:49.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2878A-C084-3468-043E-4BECAF94E32D}"/>
              </a:ext>
            </a:extLst>
          </p:cNvPr>
          <p:cNvSpPr>
            <a:spLocks noGrp="1"/>
          </p:cNvSpPr>
          <p:nvPr>
            <p:ph type="hdr" sz="quarter"/>
          </p:nvPr>
        </p:nvSpPr>
        <p:spPr>
          <a:xfrm>
            <a:off x="0" y="0"/>
            <a:ext cx="3037735" cy="464503"/>
          </a:xfrm>
          <a:prstGeom prst="rect">
            <a:avLst/>
          </a:prstGeom>
        </p:spPr>
        <p:txBody>
          <a:bodyPr vert="horz" lIns="93166" tIns="46582" rIns="93166" bIns="4658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9396DF8-B72F-CD9E-D363-BE9036EE4C93}"/>
              </a:ext>
            </a:extLst>
          </p:cNvPr>
          <p:cNvSpPr>
            <a:spLocks noGrp="1"/>
          </p:cNvSpPr>
          <p:nvPr>
            <p:ph type="dt" idx="1"/>
          </p:nvPr>
        </p:nvSpPr>
        <p:spPr>
          <a:xfrm>
            <a:off x="3971081" y="0"/>
            <a:ext cx="3037735" cy="464503"/>
          </a:xfrm>
          <a:prstGeom prst="rect">
            <a:avLst/>
          </a:prstGeom>
        </p:spPr>
        <p:txBody>
          <a:bodyPr vert="horz" lIns="93166" tIns="46582" rIns="93166" bIns="46582" rtlCol="0"/>
          <a:lstStyle>
            <a:lvl1pPr algn="r" eaLnBrk="1" fontAlgn="auto" hangingPunct="1">
              <a:spcBef>
                <a:spcPts val="0"/>
              </a:spcBef>
              <a:spcAft>
                <a:spcPts val="0"/>
              </a:spcAft>
              <a:defRPr sz="1200">
                <a:latin typeface="+mn-lt"/>
              </a:defRPr>
            </a:lvl1pPr>
          </a:lstStyle>
          <a:p>
            <a:pPr>
              <a:defRPr/>
            </a:pPr>
            <a:fld id="{A182BA1E-096E-41DD-8C4D-65F84BE82BA8}" type="datetimeFigureOut">
              <a:rPr lang="en-US"/>
              <a:pPr>
                <a:defRPr/>
              </a:pPr>
              <a:t>9/20/2023</a:t>
            </a:fld>
            <a:endParaRPr lang="en-US"/>
          </a:p>
        </p:txBody>
      </p:sp>
      <p:sp>
        <p:nvSpPr>
          <p:cNvPr id="4" name="Slide Image Placeholder 3">
            <a:extLst>
              <a:ext uri="{FF2B5EF4-FFF2-40B4-BE49-F238E27FC236}">
                <a16:creationId xmlns:a16="http://schemas.microsoft.com/office/drawing/2014/main" id="{720FE863-B5D1-329E-AC39-0D8958EEB148}"/>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pPr lvl="0"/>
            <a:endParaRPr lang="en-US" noProof="0"/>
          </a:p>
        </p:txBody>
      </p:sp>
      <p:sp>
        <p:nvSpPr>
          <p:cNvPr id="5" name="Notes Placeholder 4">
            <a:extLst>
              <a:ext uri="{FF2B5EF4-FFF2-40B4-BE49-F238E27FC236}">
                <a16:creationId xmlns:a16="http://schemas.microsoft.com/office/drawing/2014/main" id="{1AFA15D4-49A6-69CF-9B2F-622F7BC869E1}"/>
              </a:ext>
            </a:extLst>
          </p:cNvPr>
          <p:cNvSpPr>
            <a:spLocks noGrp="1"/>
          </p:cNvSpPr>
          <p:nvPr>
            <p:ph type="body" sz="quarter" idx="3"/>
          </p:nvPr>
        </p:nvSpPr>
        <p:spPr>
          <a:xfrm>
            <a:off x="700406" y="4415156"/>
            <a:ext cx="5609588" cy="4183697"/>
          </a:xfrm>
          <a:prstGeom prst="rect">
            <a:avLst/>
          </a:prstGeom>
        </p:spPr>
        <p:txBody>
          <a:bodyPr vert="horz" lIns="93166" tIns="46582" rIns="93166" bIns="4658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0F249-F05A-5E63-A121-0720105D39E3}"/>
              </a:ext>
            </a:extLst>
          </p:cNvPr>
          <p:cNvSpPr>
            <a:spLocks noGrp="1"/>
          </p:cNvSpPr>
          <p:nvPr>
            <p:ph type="ftr" sz="quarter" idx="4"/>
          </p:nvPr>
        </p:nvSpPr>
        <p:spPr>
          <a:xfrm>
            <a:off x="0" y="8830312"/>
            <a:ext cx="3037735" cy="464503"/>
          </a:xfrm>
          <a:prstGeom prst="rect">
            <a:avLst/>
          </a:prstGeom>
        </p:spPr>
        <p:txBody>
          <a:bodyPr vert="horz" lIns="93166" tIns="46582" rIns="93166" bIns="4658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3D9804F-6DAB-DA45-B890-4837EBEC299D}"/>
              </a:ext>
            </a:extLst>
          </p:cNvPr>
          <p:cNvSpPr>
            <a:spLocks noGrp="1"/>
          </p:cNvSpPr>
          <p:nvPr>
            <p:ph type="sldNum" sz="quarter" idx="5"/>
          </p:nvPr>
        </p:nvSpPr>
        <p:spPr>
          <a:xfrm>
            <a:off x="3971081" y="8830312"/>
            <a:ext cx="3037735" cy="464503"/>
          </a:xfrm>
          <a:prstGeom prst="rect">
            <a:avLst/>
          </a:prstGeom>
        </p:spPr>
        <p:txBody>
          <a:bodyPr vert="horz" lIns="93166" tIns="46582" rIns="93166" bIns="46582" rtlCol="0" anchor="b"/>
          <a:lstStyle>
            <a:lvl1pPr algn="r" eaLnBrk="1" fontAlgn="auto" hangingPunct="1">
              <a:spcBef>
                <a:spcPts val="0"/>
              </a:spcBef>
              <a:spcAft>
                <a:spcPts val="0"/>
              </a:spcAft>
              <a:defRPr sz="1200">
                <a:latin typeface="+mn-lt"/>
              </a:defRPr>
            </a:lvl1pPr>
          </a:lstStyle>
          <a:p>
            <a:pPr>
              <a:defRPr/>
            </a:pPr>
            <a:fld id="{163E2925-B91B-491E-BFF2-D2FA1B5BA3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is a contributing factor to intensity of some natural disasters.</a:t>
            </a:r>
          </a:p>
          <a:p>
            <a:r>
              <a:rPr lang="en-US" dirty="0"/>
              <a:t>Human incursion and growth result in expanded human-natural environment interface.</a:t>
            </a:r>
          </a:p>
          <a:p>
            <a:r>
              <a:rPr lang="en-US" dirty="0"/>
              <a:t>Human interference with natural processes.</a:t>
            </a:r>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3</a:t>
            </a:fld>
            <a:endParaRPr lang="en-US"/>
          </a:p>
        </p:txBody>
      </p:sp>
    </p:spTree>
    <p:extLst>
      <p:ext uri="{BB962C8B-B14F-4D97-AF65-F5344CB8AC3E}">
        <p14:creationId xmlns:p14="http://schemas.microsoft.com/office/powerpoint/2010/main" val="141021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4</a:t>
            </a:fld>
            <a:endParaRPr lang="en-US"/>
          </a:p>
        </p:txBody>
      </p:sp>
    </p:spTree>
    <p:extLst>
      <p:ext uri="{BB962C8B-B14F-4D97-AF65-F5344CB8AC3E}">
        <p14:creationId xmlns:p14="http://schemas.microsoft.com/office/powerpoint/2010/main" val="99297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a visible surface connection between a protected water and a wetland making it indistinguishable from the protected water.</a:t>
            </a:r>
          </a:p>
          <a:p>
            <a:r>
              <a:rPr lang="en-US" dirty="0"/>
              <a:t>The SCOTUS ruling was for a specific case where a private landowner (Sackett) wanted to fill in a wetland on the property to allow construction of a home. While ruling was specific to this case, it sets a precedent for similar situations and has caused EPA and the Army Corps of Engineers to re-evaluate the application across the nation.</a:t>
            </a:r>
          </a:p>
          <a:p>
            <a:r>
              <a:rPr lang="en-US" dirty="0"/>
              <a:t>There have been no immediate reactions on the part of </a:t>
            </a:r>
            <a:r>
              <a:rPr lang="en-US" dirty="0" err="1"/>
              <a:t>permitee’s</a:t>
            </a:r>
            <a:r>
              <a:rPr lang="en-US" dirty="0"/>
              <a:t> due to the ruling.</a:t>
            </a:r>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9</a:t>
            </a:fld>
            <a:endParaRPr lang="en-US"/>
          </a:p>
        </p:txBody>
      </p:sp>
    </p:spTree>
    <p:extLst>
      <p:ext uri="{BB962C8B-B14F-4D97-AF65-F5344CB8AC3E}">
        <p14:creationId xmlns:p14="http://schemas.microsoft.com/office/powerpoint/2010/main" val="336325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NMED began working on development of a state surface water permitting program and primacy for EPA’s National Pollutant Discharge Elimination System permitting program in 2019 – 2020.</a:t>
            </a:r>
          </a:p>
          <a:p>
            <a:r>
              <a:rPr lang="en-US" dirty="0"/>
              <a:t>Perennial – Surface water that persists throughout the year.</a:t>
            </a:r>
          </a:p>
          <a:p>
            <a:r>
              <a:rPr lang="en-US" dirty="0"/>
              <a:t>Non-perennial or Ephemeral waters – Temporary streams where surface flows cease during dry periods.</a:t>
            </a:r>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10</a:t>
            </a:fld>
            <a:endParaRPr lang="en-US"/>
          </a:p>
        </p:txBody>
      </p:sp>
    </p:spTree>
    <p:extLst>
      <p:ext uri="{BB962C8B-B14F-4D97-AF65-F5344CB8AC3E}">
        <p14:creationId xmlns:p14="http://schemas.microsoft.com/office/powerpoint/2010/main" val="197982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Sliver City WWTP discharge permit is an example of using the ground water regs in a closed basin where there is no WOTUS designation by including conditions in the permit that mirror what would be required under an NPDES permit.</a:t>
            </a:r>
          </a:p>
          <a:p>
            <a:r>
              <a:rPr lang="en-US" dirty="0"/>
              <a:t>Ground water regulations are reactive to spills, releases, etc.</a:t>
            </a:r>
          </a:p>
        </p:txBody>
      </p:sp>
      <p:sp>
        <p:nvSpPr>
          <p:cNvPr id="4" name="Slide Number Placeholder 3"/>
          <p:cNvSpPr>
            <a:spLocks noGrp="1"/>
          </p:cNvSpPr>
          <p:nvPr>
            <p:ph type="sldNum" sz="quarter" idx="5"/>
          </p:nvPr>
        </p:nvSpPr>
        <p:spPr/>
        <p:txBody>
          <a:bodyPr/>
          <a:lstStyle/>
          <a:p>
            <a:pPr>
              <a:defRPr/>
            </a:pPr>
            <a:fld id="{163E2925-B91B-491E-BFF2-D2FA1B5BA317}" type="slidenum">
              <a:rPr lang="en-US" smtClean="0"/>
              <a:pPr>
                <a:defRPr/>
              </a:pPr>
              <a:t>14</a:t>
            </a:fld>
            <a:endParaRPr lang="en-US"/>
          </a:p>
        </p:txBody>
      </p:sp>
    </p:spTree>
    <p:extLst>
      <p:ext uri="{BB962C8B-B14F-4D97-AF65-F5344CB8AC3E}">
        <p14:creationId xmlns:p14="http://schemas.microsoft.com/office/powerpoint/2010/main" val="2766190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52400"/>
            <a:ext cx="7772400" cy="838200"/>
          </a:xfrm>
        </p:spPr>
        <p:txBody>
          <a:bodyPr/>
          <a:lstStyle>
            <a:lvl1pPr algn="l">
              <a:defRPr sz="3600">
                <a:solidFill>
                  <a:schemeClr val="bg1"/>
                </a:solidFill>
              </a:defRPr>
            </a:lvl1pPr>
          </a:lstStyle>
          <a:p>
            <a:r>
              <a:rPr lang="en-US" noProof="0"/>
              <a:t>New Mexico Environment Department</a:t>
            </a:r>
          </a:p>
        </p:txBody>
      </p:sp>
      <p:sp>
        <p:nvSpPr>
          <p:cNvPr id="12" name="Text Placeholder 17"/>
          <p:cNvSpPr>
            <a:spLocks noGrp="1"/>
          </p:cNvSpPr>
          <p:nvPr>
            <p:ph type="body" sz="quarter" idx="13" hasCustomPrompt="1"/>
          </p:nvPr>
        </p:nvSpPr>
        <p:spPr>
          <a:xfrm>
            <a:off x="1047255" y="1371600"/>
            <a:ext cx="7049489" cy="1537231"/>
          </a:xfrm>
          <a:prstGeom prst="rect">
            <a:avLst/>
          </a:prstGeom>
        </p:spPr>
        <p:txBody>
          <a:bodyPr>
            <a:noAutofit/>
          </a:bodyPr>
          <a:lstStyle>
            <a:lvl1pPr marL="0" indent="0" algn="r">
              <a:spcBef>
                <a:spcPts val="0"/>
              </a:spcBef>
              <a:buNone/>
              <a:defRPr sz="2400">
                <a:solidFill>
                  <a:schemeClr val="bg1"/>
                </a:solidFill>
              </a:defRPr>
            </a:lvl1pPr>
            <a:lvl2pPr>
              <a:defRPr sz="1350"/>
            </a:lvl2pPr>
            <a:lvl3pPr>
              <a:defRPr sz="1350"/>
            </a:lvl3pPr>
            <a:lvl4pPr>
              <a:defRPr sz="1350"/>
            </a:lvl4pPr>
            <a:lvl5pPr>
              <a:defRPr sz="1350"/>
            </a:lvl5pPr>
          </a:lstStyle>
          <a:p>
            <a:pPr lvl="0"/>
            <a:r>
              <a:rPr lang="en-US" noProof="0"/>
              <a:t>Presentation Title</a:t>
            </a:r>
          </a:p>
          <a:p>
            <a:pPr lvl="0"/>
            <a:r>
              <a:rPr lang="en-US" noProof="0"/>
              <a:t>Presenter Name(s), Title(s)</a:t>
            </a:r>
          </a:p>
          <a:p>
            <a:pPr lvl="0"/>
            <a:r>
              <a:rPr lang="en-US" noProof="0"/>
              <a:t>Presentation Date</a:t>
            </a:r>
          </a:p>
        </p:txBody>
      </p:sp>
    </p:spTree>
    <p:extLst>
      <p:ext uri="{BB962C8B-B14F-4D97-AF65-F5344CB8AC3E}">
        <p14:creationId xmlns:p14="http://schemas.microsoft.com/office/powerpoint/2010/main" val="232510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1143000" y="76200"/>
            <a:ext cx="7848600" cy="990600"/>
          </a:xfrm>
          <a:prstGeom prst="rect">
            <a:avLst/>
          </a:prstGeom>
        </p:spPr>
        <p:txBody>
          <a:bodyPr>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653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43AA1B-15A2-121E-365B-9B9024E7B1EE}"/>
              </a:ext>
            </a:extLst>
          </p:cNvPr>
          <p:cNvSpPr/>
          <p:nvPr/>
        </p:nvSpPr>
        <p:spPr bwMode="white">
          <a:xfrm>
            <a:off x="0" y="1524000"/>
            <a:ext cx="9144000" cy="1143000"/>
          </a:xfrm>
          <a:prstGeom prst="rect">
            <a:avLst/>
          </a:prstGeom>
          <a:no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0FF81E21-DC6A-BFE2-FE03-328B5DB9513A}"/>
              </a:ext>
            </a:extLst>
          </p:cNvPr>
          <p:cNvSpPr/>
          <p:nvPr/>
        </p:nvSpPr>
        <p:spPr>
          <a:xfrm>
            <a:off x="0" y="1600200"/>
            <a:ext cx="1295400" cy="990600"/>
          </a:xfrm>
          <a:prstGeom prst="rect">
            <a:avLst/>
          </a:prstGeom>
          <a:solidFill>
            <a:srgbClr val="718C5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a:prstGeom prst="rect">
            <a:avLst/>
          </a:prstGeom>
        </p:spPr>
        <p:txBody>
          <a:bodyPr/>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a:solidFill>
            <a:srgbClr val="026773"/>
          </a:solidFill>
        </p:spPr>
        <p:txBody>
          <a:bodyPr/>
          <a:lstStyle>
            <a:lvl1pPr algn="l">
              <a:buNone/>
              <a:defRPr sz="4400" b="0" cap="none">
                <a:solidFill>
                  <a:srgbClr val="FFFFFF"/>
                </a:solidFill>
              </a:defRPr>
            </a:lvl1pPr>
          </a:lstStyle>
          <a:p>
            <a:r>
              <a:rPr lang="en-US"/>
              <a:t>Click to edit Master title style</a:t>
            </a:r>
          </a:p>
        </p:txBody>
      </p:sp>
      <p:sp>
        <p:nvSpPr>
          <p:cNvPr id="6" name="Slide Number Placeholder 12">
            <a:extLst>
              <a:ext uri="{FF2B5EF4-FFF2-40B4-BE49-F238E27FC236}">
                <a16:creationId xmlns:a16="http://schemas.microsoft.com/office/drawing/2014/main" id="{23249DAF-CC9A-4C4C-79E9-6A7190F7026B}"/>
              </a:ext>
            </a:extLst>
          </p:cNvPr>
          <p:cNvSpPr>
            <a:spLocks noGrp="1"/>
          </p:cNvSpPr>
          <p:nvPr>
            <p:ph type="sldNum" sz="quarter" idx="10"/>
          </p:nvPr>
        </p:nvSpPr>
        <p:spPr>
          <a:xfrm>
            <a:off x="0" y="1752600"/>
            <a:ext cx="1295400" cy="701675"/>
          </a:xfrm>
        </p:spPr>
        <p:txBody>
          <a:bodyPr/>
          <a:lstStyle>
            <a:lvl1pPr>
              <a:defRPr sz="2400">
                <a:solidFill>
                  <a:srgbClr val="FFFFFF"/>
                </a:solidFill>
                <a:latin typeface="Oswald Medium" panose="00000600000000000000" pitchFamily="50" charset="0"/>
              </a:defRPr>
            </a:lvl1pPr>
          </a:lstStyle>
          <a:p>
            <a:pPr>
              <a:defRPr/>
            </a:pPr>
            <a:r>
              <a:rPr lang="en-US"/>
              <a:t>#</a:t>
            </a:r>
          </a:p>
        </p:txBody>
      </p:sp>
      <p:sp>
        <p:nvSpPr>
          <p:cNvPr id="7" name="Slide Number Placeholder 5">
            <a:extLst>
              <a:ext uri="{FF2B5EF4-FFF2-40B4-BE49-F238E27FC236}">
                <a16:creationId xmlns:a16="http://schemas.microsoft.com/office/drawing/2014/main" id="{AEA62CA7-1C32-A29C-7B90-2C8B193EF818}"/>
              </a:ext>
            </a:extLst>
          </p:cNvPr>
          <p:cNvSpPr txBox="1">
            <a:spLocks/>
          </p:cNvSpPr>
          <p:nvPr userDrawn="1"/>
        </p:nvSpPr>
        <p:spPr>
          <a:xfrm>
            <a:off x="8610600" y="6537325"/>
            <a:ext cx="533400" cy="244475"/>
          </a:xfrm>
          <a:prstGeom prst="rect">
            <a:avLst/>
          </a:prstGeom>
        </p:spPr>
        <p:txBody>
          <a:bodyPr vert="horz" anchor="ctr" anchorCtr="0">
            <a:noAutofit/>
          </a:bodyPr>
          <a:lstStyle>
            <a:defPPr>
              <a:defRPr lang="en-US"/>
            </a:defPPr>
            <a:lvl1pPr algn="ctr" rtl="0" eaLnBrk="1" fontAlgn="auto" latinLnBrk="0" hangingPunct="1">
              <a:spcBef>
                <a:spcPts val="0"/>
              </a:spcBef>
              <a:spcAft>
                <a:spcPts val="0"/>
              </a:spcAft>
              <a:defRPr kumimoji="0" sz="1600" b="1" kern="1200">
                <a:solidFill>
                  <a:schemeClr val="tx1"/>
                </a:solidFill>
                <a:latin typeface="Calibri" panose="020F0502020204030204" pitchFamily="34" charset="0"/>
                <a:ea typeface="+mn-ea"/>
                <a:cs typeface="Lato Semibold" panose="020F0702020204030203" pitchFamily="34" charset="0"/>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a:lstStyle>
          <a:p>
            <a:pPr>
              <a:defRPr/>
            </a:pPr>
            <a:fld id="{B29F5B89-AE73-4BAA-92C9-1AC8FC83F574}" type="slidenum">
              <a:rPr lang="en-US" smtClean="0"/>
              <a:pPr>
                <a:defRPr/>
              </a:pPr>
              <a:t>‹#›</a:t>
            </a:fld>
            <a:endParaRPr lang="en-US"/>
          </a:p>
        </p:txBody>
      </p:sp>
    </p:spTree>
    <p:extLst>
      <p:ext uri="{BB962C8B-B14F-4D97-AF65-F5344CB8AC3E}">
        <p14:creationId xmlns:p14="http://schemas.microsoft.com/office/powerpoint/2010/main" val="681802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447800"/>
            <a:ext cx="8153400" cy="5105400"/>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21"/>
          <p:cNvSpPr>
            <a:spLocks noGrp="1"/>
          </p:cNvSpPr>
          <p:nvPr>
            <p:ph type="title"/>
          </p:nvPr>
        </p:nvSpPr>
        <p:spPr>
          <a:xfrm>
            <a:off x="1143000" y="152400"/>
            <a:ext cx="7848600" cy="871246"/>
          </a:xfrm>
          <a:prstGeom prst="rect">
            <a:avLst/>
          </a:prstGeom>
        </p:spPr>
        <p:txBody>
          <a:bodyPr>
            <a:normAutofit/>
          </a:bodyPr>
          <a:lstStyle/>
          <a:p>
            <a:r>
              <a:rPr lang="en-US"/>
              <a:t>Click to edit Master title style</a:t>
            </a:r>
          </a:p>
        </p:txBody>
      </p:sp>
      <p:sp>
        <p:nvSpPr>
          <p:cNvPr id="2" name="Slide Number Placeholder 5">
            <a:extLst>
              <a:ext uri="{FF2B5EF4-FFF2-40B4-BE49-F238E27FC236}">
                <a16:creationId xmlns:a16="http://schemas.microsoft.com/office/drawing/2014/main" id="{34509DAA-020A-41FE-D4CF-E27DB9601F11}"/>
              </a:ext>
            </a:extLst>
          </p:cNvPr>
          <p:cNvSpPr>
            <a:spLocks noGrp="1"/>
          </p:cNvSpPr>
          <p:nvPr>
            <p:ph type="sldNum" sz="quarter" idx="10"/>
          </p:nvPr>
        </p:nvSpPr>
        <p:spPr/>
        <p:txBody>
          <a:bodyPr/>
          <a:lstStyle>
            <a:lvl1pPr>
              <a:defRPr sz="1600">
                <a:solidFill>
                  <a:schemeClr val="tx1"/>
                </a:solidFill>
                <a:latin typeface="Calibri" panose="020F0502020204030204" pitchFamily="34" charset="0"/>
              </a:defRPr>
            </a:lvl1pPr>
          </a:lstStyle>
          <a:p>
            <a:pPr>
              <a:defRPr/>
            </a:pPr>
            <a:fld id="{B29F5B89-AE73-4BAA-92C9-1AC8FC83F574}" type="slidenum">
              <a:rPr lang="en-US"/>
              <a:pPr>
                <a:defRPr/>
              </a:pPr>
              <a:t>‹#›</a:t>
            </a:fld>
            <a:endParaRPr lang="en-US"/>
          </a:p>
        </p:txBody>
      </p:sp>
    </p:spTree>
    <p:extLst>
      <p:ext uri="{BB962C8B-B14F-4D97-AF65-F5344CB8AC3E}">
        <p14:creationId xmlns:p14="http://schemas.microsoft.com/office/powerpoint/2010/main" val="23520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Placeholder 21"/>
          <p:cNvSpPr>
            <a:spLocks noGrp="1"/>
          </p:cNvSpPr>
          <p:nvPr>
            <p:ph type="title"/>
          </p:nvPr>
        </p:nvSpPr>
        <p:spPr>
          <a:xfrm>
            <a:off x="1143000" y="152400"/>
            <a:ext cx="7848600" cy="871246"/>
          </a:xfrm>
          <a:prstGeom prst="rect">
            <a:avLst/>
          </a:prstGeom>
        </p:spPr>
        <p:txBody>
          <a:bodyPr>
            <a:normAutofit/>
          </a:bodyPr>
          <a:lstStyle/>
          <a:p>
            <a:r>
              <a:rPr lang="en-US"/>
              <a:t>Click to edit Master title style</a:t>
            </a:r>
          </a:p>
        </p:txBody>
      </p:sp>
      <p:sp>
        <p:nvSpPr>
          <p:cNvPr id="4" name="Content Placeholder 7"/>
          <p:cNvSpPr>
            <a:spLocks noGrp="1"/>
          </p:cNvSpPr>
          <p:nvPr>
            <p:ph sz="quarter" idx="17"/>
          </p:nvPr>
        </p:nvSpPr>
        <p:spPr>
          <a:xfrm>
            <a:off x="412899" y="1599265"/>
            <a:ext cx="3532908" cy="4562302"/>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7"/>
          <p:cNvSpPr>
            <a:spLocks noGrp="1"/>
          </p:cNvSpPr>
          <p:nvPr>
            <p:ph sz="quarter" idx="18"/>
          </p:nvPr>
        </p:nvSpPr>
        <p:spPr>
          <a:xfrm>
            <a:off x="5198193" y="1599265"/>
            <a:ext cx="3532908" cy="4562302"/>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9">
            <a:extLst>
              <a:ext uri="{FF2B5EF4-FFF2-40B4-BE49-F238E27FC236}">
                <a16:creationId xmlns:a16="http://schemas.microsoft.com/office/drawing/2014/main" id="{8EDF449C-D81D-5582-974E-B0CF17A68EFF}"/>
              </a:ext>
            </a:extLst>
          </p:cNvPr>
          <p:cNvSpPr>
            <a:spLocks noGrp="1"/>
          </p:cNvSpPr>
          <p:nvPr>
            <p:ph type="sldNum" sz="quarter" idx="19"/>
          </p:nvPr>
        </p:nvSpPr>
        <p:spPr/>
        <p:txBody>
          <a:bodyPr rtlCol="0"/>
          <a:lstStyle>
            <a:lvl1pPr>
              <a:defRPr sz="1600"/>
            </a:lvl1pPr>
          </a:lstStyle>
          <a:p>
            <a:pPr>
              <a:defRPr/>
            </a:pPr>
            <a:fld id="{3D14B331-C8C3-4174-9750-65D5A819722F}" type="slidenum">
              <a:rPr lang="en-US"/>
              <a:pPr>
                <a:defRPr/>
              </a:pPr>
              <a:t>‹#›</a:t>
            </a:fld>
            <a:endParaRPr lang="en-US"/>
          </a:p>
        </p:txBody>
      </p:sp>
    </p:spTree>
    <p:extLst>
      <p:ext uri="{BB962C8B-B14F-4D97-AF65-F5344CB8AC3E}">
        <p14:creationId xmlns:p14="http://schemas.microsoft.com/office/powerpoint/2010/main" val="365175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 Placeholder 15"/>
          <p:cNvSpPr>
            <a:spLocks noGrp="1"/>
          </p:cNvSpPr>
          <p:nvPr>
            <p:ph type="body" sz="quarter" idx="1"/>
          </p:nvPr>
        </p:nvSpPr>
        <p:spPr>
          <a:xfrm>
            <a:off x="546980" y="1524000"/>
            <a:ext cx="3886200" cy="640080"/>
          </a:xfrm>
          <a:prstGeom prst="rect">
            <a:avLst/>
          </a:prstGeom>
          <a:solidFill>
            <a:srgbClr val="718C55"/>
          </a:solidFill>
          <a:ln>
            <a:noFill/>
          </a:ln>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737980" y="1524000"/>
            <a:ext cx="3886200" cy="640080"/>
          </a:xfrm>
          <a:prstGeom prst="rect">
            <a:avLst/>
          </a:prstGeom>
          <a:solidFill>
            <a:srgbClr val="0D2345"/>
          </a:solidFill>
          <a:ln>
            <a:noFill/>
          </a:ln>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8" name="Title Placeholder 21"/>
          <p:cNvSpPr>
            <a:spLocks noGrp="1"/>
          </p:cNvSpPr>
          <p:nvPr>
            <p:ph type="title"/>
          </p:nvPr>
        </p:nvSpPr>
        <p:spPr>
          <a:xfrm>
            <a:off x="1143000" y="152400"/>
            <a:ext cx="7848600" cy="871246"/>
          </a:xfrm>
          <a:prstGeom prst="rect">
            <a:avLst/>
          </a:prstGeom>
        </p:spPr>
        <p:txBody>
          <a:bodyPr>
            <a:normAutofit/>
          </a:bodyPr>
          <a:lstStyle/>
          <a:p>
            <a:r>
              <a:rPr lang="en-US"/>
              <a:t>Click to edit Master title style</a:t>
            </a:r>
          </a:p>
        </p:txBody>
      </p:sp>
      <p:sp>
        <p:nvSpPr>
          <p:cNvPr id="2" name="Content Placeholder 7"/>
          <p:cNvSpPr>
            <a:spLocks noGrp="1"/>
          </p:cNvSpPr>
          <p:nvPr>
            <p:ph sz="quarter" idx="17"/>
          </p:nvPr>
        </p:nvSpPr>
        <p:spPr>
          <a:xfrm>
            <a:off x="546980" y="2213956"/>
            <a:ext cx="3886200" cy="3577244"/>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7"/>
          <p:cNvSpPr>
            <a:spLocks noGrp="1"/>
          </p:cNvSpPr>
          <p:nvPr>
            <p:ph sz="quarter" idx="18"/>
          </p:nvPr>
        </p:nvSpPr>
        <p:spPr>
          <a:xfrm>
            <a:off x="4737980" y="2213956"/>
            <a:ext cx="3886200" cy="3577244"/>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11">
            <a:extLst>
              <a:ext uri="{FF2B5EF4-FFF2-40B4-BE49-F238E27FC236}">
                <a16:creationId xmlns:a16="http://schemas.microsoft.com/office/drawing/2014/main" id="{9661E3C2-5993-5593-0F04-AFB7A1426F93}"/>
              </a:ext>
            </a:extLst>
          </p:cNvPr>
          <p:cNvSpPr>
            <a:spLocks noGrp="1"/>
          </p:cNvSpPr>
          <p:nvPr>
            <p:ph type="sldNum" sz="quarter" idx="19"/>
          </p:nvPr>
        </p:nvSpPr>
        <p:spPr/>
        <p:txBody>
          <a:bodyPr rtlCol="0"/>
          <a:lstStyle>
            <a:lvl1pPr>
              <a:defRPr sz="1600"/>
            </a:lvl1pPr>
          </a:lstStyle>
          <a:p>
            <a:pPr>
              <a:defRPr/>
            </a:pPr>
            <a:fld id="{4484D1E7-4E03-4120-A586-48E4AB399A41}" type="slidenum">
              <a:rPr lang="en-US"/>
              <a:pPr>
                <a:defRPr/>
              </a:pPr>
              <a:t>‹#›</a:t>
            </a:fld>
            <a:endParaRPr lang="en-US"/>
          </a:p>
        </p:txBody>
      </p:sp>
    </p:spTree>
    <p:extLst>
      <p:ext uri="{BB962C8B-B14F-4D97-AF65-F5344CB8AC3E}">
        <p14:creationId xmlns:p14="http://schemas.microsoft.com/office/powerpoint/2010/main" val="286460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9600" y="1752600"/>
            <a:ext cx="1600200" cy="4419600"/>
          </a:xfrm>
          <a:prstGeom prst="rect">
            <a:avLst/>
          </a:prstGeom>
          <a:solidFill>
            <a:srgbClr val="0D2345"/>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Lato Semibold" panose="020F0702020204030203" pitchFamily="34" charset="0"/>
                <a:cs typeface="Lato Semibold" panose="020F0702020204030203"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6" name="Title Placeholder 21"/>
          <p:cNvSpPr>
            <a:spLocks noGrp="1"/>
          </p:cNvSpPr>
          <p:nvPr>
            <p:ph type="title"/>
          </p:nvPr>
        </p:nvSpPr>
        <p:spPr>
          <a:xfrm>
            <a:off x="1143000" y="152400"/>
            <a:ext cx="7848600" cy="871246"/>
          </a:xfrm>
          <a:prstGeom prst="rect">
            <a:avLst/>
          </a:prstGeom>
        </p:spPr>
        <p:txBody>
          <a:bodyPr>
            <a:normAutofit/>
          </a:bodyPr>
          <a:lstStyle/>
          <a:p>
            <a:r>
              <a:rPr lang="en-US"/>
              <a:t>Click to edit Master title style</a:t>
            </a:r>
          </a:p>
        </p:txBody>
      </p:sp>
      <p:sp>
        <p:nvSpPr>
          <p:cNvPr id="2" name="Content Placeholder 7"/>
          <p:cNvSpPr>
            <a:spLocks noGrp="1"/>
          </p:cNvSpPr>
          <p:nvPr>
            <p:ph sz="quarter" idx="17"/>
          </p:nvPr>
        </p:nvSpPr>
        <p:spPr>
          <a:xfrm>
            <a:off x="2362200" y="1752600"/>
            <a:ext cx="6400800" cy="4419600"/>
          </a:xfrm>
          <a:prstGeom prst="rect">
            <a:avLst/>
          </a:prstGeom>
        </p:spPr>
        <p:txBody>
          <a:bodyPr/>
          <a:lstStyle>
            <a:lvl1pPr>
              <a:buClr>
                <a:srgbClr val="0D2345"/>
              </a:buClr>
              <a:defRPr/>
            </a:lvl1pPr>
            <a:lvl2pPr>
              <a:buClr>
                <a:srgbClr val="026773"/>
              </a:buClr>
              <a:defRPr/>
            </a:lvl2pPr>
            <a:lvl3pPr>
              <a:buClr>
                <a:srgbClr val="718C55"/>
              </a:buClr>
              <a:defRPr/>
            </a:lvl3pPr>
            <a:lvl4pPr>
              <a:buClr>
                <a:srgbClr val="FFA168"/>
              </a:buClr>
              <a:defRPr/>
            </a:lvl4pPr>
            <a:lvl5pPr>
              <a:buClr>
                <a:srgbClr val="0D234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3A44071C-AF5D-D4FD-4306-D8271092A4BB}"/>
              </a:ext>
            </a:extLst>
          </p:cNvPr>
          <p:cNvSpPr>
            <a:spLocks noGrp="1"/>
          </p:cNvSpPr>
          <p:nvPr>
            <p:ph type="sldNum" sz="quarter" idx="18"/>
          </p:nvPr>
        </p:nvSpPr>
        <p:spPr/>
        <p:txBody>
          <a:bodyPr/>
          <a:lstStyle>
            <a:lvl1pPr>
              <a:defRPr sz="1600">
                <a:solidFill>
                  <a:schemeClr val="tx1"/>
                </a:solidFill>
              </a:defRPr>
            </a:lvl1pPr>
          </a:lstStyle>
          <a:p>
            <a:pPr>
              <a:defRPr/>
            </a:pPr>
            <a:fld id="{15B70139-7108-4D29-ADD7-EAAF23BE6CC5}" type="slidenum">
              <a:rPr lang="en-US"/>
              <a:pPr>
                <a:defRPr/>
              </a:pPr>
              <a:t>‹#›</a:t>
            </a:fld>
            <a:endParaRPr lang="en-US"/>
          </a:p>
        </p:txBody>
      </p:sp>
    </p:spTree>
    <p:extLst>
      <p:ext uri="{BB962C8B-B14F-4D97-AF65-F5344CB8AC3E}">
        <p14:creationId xmlns:p14="http://schemas.microsoft.com/office/powerpoint/2010/main" val="157019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F1E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B48287-6391-246B-CF8D-0461FF97393F}"/>
              </a:ext>
            </a:extLst>
          </p:cNvPr>
          <p:cNvSpPr/>
          <p:nvPr/>
        </p:nvSpPr>
        <p:spPr>
          <a:xfrm>
            <a:off x="0" y="0"/>
            <a:ext cx="9144000" cy="1143000"/>
          </a:xfrm>
          <a:prstGeom prst="rect">
            <a:avLst/>
          </a:prstGeom>
          <a:solidFill>
            <a:srgbClr val="02677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21">
            <a:extLst>
              <a:ext uri="{FF2B5EF4-FFF2-40B4-BE49-F238E27FC236}">
                <a16:creationId xmlns:a16="http://schemas.microsoft.com/office/drawing/2014/main" id="{535AD94D-6232-B0E0-FB09-D85EEC8E3E34}"/>
              </a:ext>
            </a:extLst>
          </p:cNvPr>
          <p:cNvSpPr>
            <a:spLocks noGrp="1" noChangeArrowheads="1"/>
          </p:cNvSpPr>
          <p:nvPr>
            <p:ph type="title"/>
          </p:nvPr>
        </p:nvSpPr>
        <p:spPr bwMode="auto">
          <a:xfrm>
            <a:off x="1219200"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12">
            <a:extLst>
              <a:ext uri="{FF2B5EF4-FFF2-40B4-BE49-F238E27FC236}">
                <a16:creationId xmlns:a16="http://schemas.microsoft.com/office/drawing/2014/main" id="{208B5325-965B-A34C-A862-09E78185BA2D}"/>
              </a:ext>
            </a:extLst>
          </p:cNvPr>
          <p:cNvSpPr>
            <a:spLocks noGrp="1" noChangeArrowheads="1"/>
          </p:cNvSpPr>
          <p:nvPr>
            <p:ph type="body" idx="1"/>
          </p:nvPr>
        </p:nvSpPr>
        <p:spPr bwMode="auto">
          <a:xfrm>
            <a:off x="612775" y="1463675"/>
            <a:ext cx="8378825"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 name="Slide Number Placeholder 22">
            <a:extLst>
              <a:ext uri="{FF2B5EF4-FFF2-40B4-BE49-F238E27FC236}">
                <a16:creationId xmlns:a16="http://schemas.microsoft.com/office/drawing/2014/main" id="{CE8302CC-431E-D10D-886C-A5DD713AFAC9}"/>
              </a:ext>
            </a:extLst>
          </p:cNvPr>
          <p:cNvSpPr>
            <a:spLocks noGrp="1"/>
          </p:cNvSpPr>
          <p:nvPr>
            <p:ph type="sldNum" sz="quarter" idx="4"/>
          </p:nvPr>
        </p:nvSpPr>
        <p:spPr>
          <a:xfrm>
            <a:off x="8610600" y="6537325"/>
            <a:ext cx="533400" cy="244475"/>
          </a:xfrm>
          <a:prstGeom prst="rect">
            <a:avLst/>
          </a:prstGeom>
        </p:spPr>
        <p:txBody>
          <a:bodyPr vert="horz" anchor="ctr" anchorCtr="0">
            <a:noAutofit/>
          </a:bodyPr>
          <a:lstStyle>
            <a:lvl1pPr algn="ctr" eaLnBrk="1" fontAlgn="auto" latinLnBrk="0" hangingPunct="1">
              <a:spcBef>
                <a:spcPts val="0"/>
              </a:spcBef>
              <a:spcAft>
                <a:spcPts val="0"/>
              </a:spcAft>
              <a:defRPr kumimoji="0" sz="2000" b="1">
                <a:solidFill>
                  <a:schemeClr val="tx1"/>
                </a:solidFill>
                <a:latin typeface="Lato Semibold" panose="020F0702020204030203" pitchFamily="34" charset="0"/>
                <a:cs typeface="Lato Semibold" panose="020F0702020204030203" pitchFamily="34" charset="0"/>
              </a:defRPr>
            </a:lvl1pPr>
          </a:lstStyle>
          <a:p>
            <a:pPr>
              <a:defRPr/>
            </a:pPr>
            <a:fld id="{5CCCF42B-CA38-4E21-BF6E-450AF76DE727}" type="slidenum">
              <a:rPr lang="en-US"/>
              <a:pPr>
                <a:defRPr/>
              </a:pPr>
              <a:t>‹#›</a:t>
            </a:fld>
            <a:endParaRPr lang="en-US"/>
          </a:p>
        </p:txBody>
      </p:sp>
      <p:pic>
        <p:nvPicPr>
          <p:cNvPr id="1030" name="Picture 2" descr="A picture containing logo&#10;&#10;Description automatically generated">
            <a:extLst>
              <a:ext uri="{FF2B5EF4-FFF2-40B4-BE49-F238E27FC236}">
                <a16:creationId xmlns:a16="http://schemas.microsoft.com/office/drawing/2014/main" id="{3FECAB38-199C-CC95-30F4-22CF984BA0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76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hdr="0" ftr="0"/>
  <p:txStyles>
    <p:titleStyle>
      <a:lvl1pPr algn="l" rtl="0" eaLnBrk="1" fontAlgn="base" hangingPunct="1">
        <a:spcBef>
          <a:spcPct val="0"/>
        </a:spcBef>
        <a:spcAft>
          <a:spcPct val="0"/>
        </a:spcAft>
        <a:defRPr sz="4800" kern="1200">
          <a:solidFill>
            <a:schemeClr val="bg1"/>
          </a:solidFill>
          <a:latin typeface="Oswald Medium" panose="00000600000000000000" pitchFamily="50" charset="0"/>
          <a:ea typeface="+mj-ea"/>
          <a:cs typeface="+mj-cs"/>
        </a:defRPr>
      </a:lvl1pPr>
      <a:lvl2pPr algn="l" rtl="0" eaLnBrk="1" fontAlgn="base" hangingPunct="1">
        <a:spcBef>
          <a:spcPct val="0"/>
        </a:spcBef>
        <a:spcAft>
          <a:spcPct val="0"/>
        </a:spcAft>
        <a:defRPr sz="4800">
          <a:solidFill>
            <a:schemeClr val="bg1"/>
          </a:solidFill>
          <a:latin typeface="Oswald Medium" panose="00000600000000000000" pitchFamily="50" charset="0"/>
        </a:defRPr>
      </a:lvl2pPr>
      <a:lvl3pPr algn="l" rtl="0" eaLnBrk="1" fontAlgn="base" hangingPunct="1">
        <a:spcBef>
          <a:spcPct val="0"/>
        </a:spcBef>
        <a:spcAft>
          <a:spcPct val="0"/>
        </a:spcAft>
        <a:defRPr sz="4800">
          <a:solidFill>
            <a:schemeClr val="bg1"/>
          </a:solidFill>
          <a:latin typeface="Oswald Medium" panose="00000600000000000000" pitchFamily="50" charset="0"/>
        </a:defRPr>
      </a:lvl3pPr>
      <a:lvl4pPr algn="l" rtl="0" eaLnBrk="1" fontAlgn="base" hangingPunct="1">
        <a:spcBef>
          <a:spcPct val="0"/>
        </a:spcBef>
        <a:spcAft>
          <a:spcPct val="0"/>
        </a:spcAft>
        <a:defRPr sz="4800">
          <a:solidFill>
            <a:schemeClr val="bg1"/>
          </a:solidFill>
          <a:latin typeface="Oswald Medium" panose="00000600000000000000" pitchFamily="50" charset="0"/>
        </a:defRPr>
      </a:lvl4pPr>
      <a:lvl5pPr algn="l" rtl="0" eaLnBrk="1" fontAlgn="base" hangingPunct="1">
        <a:spcBef>
          <a:spcPct val="0"/>
        </a:spcBef>
        <a:spcAft>
          <a:spcPct val="0"/>
        </a:spcAft>
        <a:defRPr sz="4800">
          <a:solidFill>
            <a:schemeClr val="bg1"/>
          </a:solidFill>
          <a:latin typeface="Oswald Medium" panose="00000600000000000000" pitchFamily="50" charset="0"/>
        </a:defRPr>
      </a:lvl5pPr>
      <a:lvl6pPr marL="457200" algn="l" rtl="0" eaLnBrk="1" fontAlgn="base" hangingPunct="1">
        <a:spcBef>
          <a:spcPct val="0"/>
        </a:spcBef>
        <a:spcAft>
          <a:spcPct val="0"/>
        </a:spcAft>
        <a:defRPr sz="4800">
          <a:solidFill>
            <a:schemeClr val="bg1"/>
          </a:solidFill>
          <a:latin typeface="Oswald Medium" panose="00000600000000000000" pitchFamily="50" charset="0"/>
        </a:defRPr>
      </a:lvl6pPr>
      <a:lvl7pPr marL="914400" algn="l" rtl="0" eaLnBrk="1" fontAlgn="base" hangingPunct="1">
        <a:spcBef>
          <a:spcPct val="0"/>
        </a:spcBef>
        <a:spcAft>
          <a:spcPct val="0"/>
        </a:spcAft>
        <a:defRPr sz="4800">
          <a:solidFill>
            <a:schemeClr val="bg1"/>
          </a:solidFill>
          <a:latin typeface="Oswald Medium" panose="00000600000000000000" pitchFamily="50" charset="0"/>
        </a:defRPr>
      </a:lvl7pPr>
      <a:lvl8pPr marL="1371600" algn="l" rtl="0" eaLnBrk="1" fontAlgn="base" hangingPunct="1">
        <a:spcBef>
          <a:spcPct val="0"/>
        </a:spcBef>
        <a:spcAft>
          <a:spcPct val="0"/>
        </a:spcAft>
        <a:defRPr sz="4800">
          <a:solidFill>
            <a:schemeClr val="bg1"/>
          </a:solidFill>
          <a:latin typeface="Oswald Medium" panose="00000600000000000000" pitchFamily="50" charset="0"/>
        </a:defRPr>
      </a:lvl8pPr>
      <a:lvl9pPr marL="1828800" algn="l" rtl="0" eaLnBrk="1" fontAlgn="base" hangingPunct="1">
        <a:spcBef>
          <a:spcPct val="0"/>
        </a:spcBef>
        <a:spcAft>
          <a:spcPct val="0"/>
        </a:spcAft>
        <a:defRPr sz="4800">
          <a:solidFill>
            <a:schemeClr val="bg1"/>
          </a:solidFill>
          <a:latin typeface="Oswald Medium" panose="00000600000000000000" pitchFamily="50" charset="0"/>
        </a:defRPr>
      </a:lvl9pPr>
    </p:titleStyle>
    <p:bodyStyle>
      <a:lvl1pPr marL="319088" indent="-319088" algn="l" rtl="0" eaLnBrk="1" fontAlgn="base" hangingPunct="1">
        <a:spcBef>
          <a:spcPts val="700"/>
        </a:spcBef>
        <a:spcAft>
          <a:spcPct val="0"/>
        </a:spcAft>
        <a:buClr>
          <a:srgbClr val="0D2345"/>
        </a:buClr>
        <a:buSzPct val="60000"/>
        <a:buFont typeface="Wingdings" panose="05000000000000000000" pitchFamily="2" charset="2"/>
        <a:buChar char=""/>
        <a:defRPr sz="2900" kern="1200">
          <a:solidFill>
            <a:schemeClr val="tx1"/>
          </a:solidFill>
          <a:latin typeface="Lato Semibold" panose="020F0702020204030203" pitchFamily="34" charset="0"/>
          <a:ea typeface="+mn-ea"/>
          <a:cs typeface="Lato Semibold" panose="020F0702020204030203" pitchFamily="34" charset="0"/>
        </a:defRPr>
      </a:lvl1pPr>
      <a:lvl2pPr marL="639763" indent="-273050" algn="l" rtl="0" eaLnBrk="1" fontAlgn="base" hangingPunct="1">
        <a:spcBef>
          <a:spcPts val="550"/>
        </a:spcBef>
        <a:spcAft>
          <a:spcPct val="0"/>
        </a:spcAft>
        <a:buClr>
          <a:srgbClr val="026773"/>
        </a:buClr>
        <a:buSzPct val="70000"/>
        <a:buFont typeface="Wingdings 2" panose="05020102010507070707" pitchFamily="18" charset="2"/>
        <a:buChar char=""/>
        <a:defRPr sz="2600" kern="1200">
          <a:solidFill>
            <a:schemeClr val="tx1"/>
          </a:solidFill>
          <a:latin typeface="Lato Medium" panose="020F0602020204030203" pitchFamily="34" charset="0"/>
          <a:ea typeface="+mn-ea"/>
          <a:cs typeface="Lato Medium" panose="020F0602020204030203" pitchFamily="34" charset="0"/>
        </a:defRPr>
      </a:lvl2pPr>
      <a:lvl3pPr marL="914400" indent="-228600" algn="l" rtl="0" eaLnBrk="1" fontAlgn="base" hangingPunct="1">
        <a:spcBef>
          <a:spcPts val="500"/>
        </a:spcBef>
        <a:spcAft>
          <a:spcPct val="0"/>
        </a:spcAft>
        <a:buClr>
          <a:srgbClr val="718C55"/>
        </a:buClr>
        <a:buSzPct val="75000"/>
        <a:buFont typeface="Wingdings" panose="05000000000000000000" pitchFamily="2" charset="2"/>
        <a:buChar char=""/>
        <a:defRPr sz="2300" kern="1200">
          <a:solidFill>
            <a:schemeClr val="tx1"/>
          </a:solidFill>
          <a:latin typeface="Lato Medium" panose="020F0602020204030203" pitchFamily="34" charset="0"/>
          <a:ea typeface="+mn-ea"/>
          <a:cs typeface="Lato Medium" panose="020F0602020204030203" pitchFamily="34" charset="0"/>
        </a:defRPr>
      </a:lvl3pPr>
      <a:lvl4pPr marL="1371600" indent="-228600" algn="l" rtl="0" eaLnBrk="1" fontAlgn="base" hangingPunct="1">
        <a:spcBef>
          <a:spcPts val="400"/>
        </a:spcBef>
        <a:spcAft>
          <a:spcPct val="0"/>
        </a:spcAft>
        <a:buClr>
          <a:srgbClr val="FFA168"/>
        </a:buClr>
        <a:buSzPct val="7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4pPr>
      <a:lvl5pPr marL="1828800" indent="-228600" algn="l" rtl="0" eaLnBrk="1" fontAlgn="base" hangingPunct="1">
        <a:spcBef>
          <a:spcPts val="400"/>
        </a:spcBef>
        <a:spcAft>
          <a:spcPct val="0"/>
        </a:spcAft>
        <a:buClr>
          <a:srgbClr val="0D2345"/>
        </a:buClr>
        <a:buSzPct val="65000"/>
        <a:buFont typeface="Wingdings" panose="05000000000000000000" pitchFamily="2" charset="2"/>
        <a:buChar char=""/>
        <a:defRPr sz="2000" kern="1200">
          <a:solidFill>
            <a:schemeClr val="tx1"/>
          </a:solidFill>
          <a:latin typeface="Lato Medium" panose="020F0602020204030203" pitchFamily="34" charset="0"/>
          <a:ea typeface="+mn-ea"/>
          <a:cs typeface="Lato Medium" panose="020F0602020204030203"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v.nm.gov/wp-content/uploads/2023/06/2023-06-22-NMED-Notice-Regarding-Sackett-Decision.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Shelly.lemon@env.nm.gov" TargetMode="External"/><Relationship Id="rId2" Type="http://schemas.openxmlformats.org/officeDocument/2006/relationships/hyperlink" Target="mailto:John.Rhoderick@env.nm.gov" TargetMode="External"/><Relationship Id="rId1" Type="http://schemas.openxmlformats.org/officeDocument/2006/relationships/slideLayout" Target="../slideLayouts/slideLayout4.xml"/><Relationship Id="rId4" Type="http://schemas.openxmlformats.org/officeDocument/2006/relationships/hyperlink" Target="mailto:Justin.ball@env.nm.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AA82FA7-2CB2-617D-DC17-CC9C3FD2E8AE}"/>
              </a:ext>
            </a:extLst>
          </p:cNvPr>
          <p:cNvSpPr>
            <a:spLocks noGrp="1" noChangeArrowheads="1"/>
          </p:cNvSpPr>
          <p:nvPr>
            <p:ph type="title"/>
          </p:nvPr>
        </p:nvSpPr>
        <p:spPr>
          <a:xfrm>
            <a:off x="1371600" y="207963"/>
            <a:ext cx="7772400" cy="782637"/>
          </a:xfrm>
        </p:spPr>
        <p:txBody>
          <a:bodyPr/>
          <a:lstStyle/>
          <a:p>
            <a:pPr eaLnBrk="1" hangingPunct="1"/>
            <a:r>
              <a:rPr lang="en-US" altLang="en-US"/>
              <a:t>New Mexico Environment Department</a:t>
            </a:r>
          </a:p>
        </p:txBody>
      </p:sp>
      <p:sp>
        <p:nvSpPr>
          <p:cNvPr id="10243" name="Text Placeholder 2">
            <a:extLst>
              <a:ext uri="{FF2B5EF4-FFF2-40B4-BE49-F238E27FC236}">
                <a16:creationId xmlns:a16="http://schemas.microsoft.com/office/drawing/2014/main" id="{2553D0CA-17D0-85C6-618A-F448794F6043}"/>
              </a:ext>
            </a:extLst>
          </p:cNvPr>
          <p:cNvSpPr>
            <a:spLocks noGrp="1" noChangeArrowheads="1"/>
          </p:cNvSpPr>
          <p:nvPr>
            <p:ph type="body" sz="quarter" idx="13"/>
          </p:nvPr>
        </p:nvSpPr>
        <p:spPr>
          <a:xfrm>
            <a:off x="838200" y="1219200"/>
            <a:ext cx="7323137" cy="1536700"/>
          </a:xfrm>
        </p:spPr>
        <p:txBody>
          <a:bodyPr/>
          <a:lstStyle/>
          <a:p>
            <a:pPr eaLnBrk="1" hangingPunct="1">
              <a:spcBef>
                <a:spcPct val="0"/>
              </a:spcBef>
            </a:pPr>
            <a:r>
              <a:rPr lang="en-US" altLang="en-US" b="1" dirty="0"/>
              <a:t>New Mexico’s Water Challenges</a:t>
            </a:r>
          </a:p>
          <a:p>
            <a:pPr eaLnBrk="1" hangingPunct="1">
              <a:spcBef>
                <a:spcPct val="0"/>
              </a:spcBef>
            </a:pPr>
            <a:r>
              <a:rPr lang="en-US" altLang="en-US" sz="1200" b="1" dirty="0"/>
              <a:t>Including the impacts of the Sackett vs. USEPA Decision</a:t>
            </a:r>
          </a:p>
          <a:p>
            <a:pPr eaLnBrk="1" hangingPunct="1">
              <a:spcBef>
                <a:spcPct val="0"/>
              </a:spcBef>
            </a:pPr>
            <a:r>
              <a:rPr lang="en-US" altLang="en-US" sz="2000" b="1" dirty="0"/>
              <a:t>John Rhoderick, Director</a:t>
            </a:r>
          </a:p>
          <a:p>
            <a:pPr eaLnBrk="1" hangingPunct="1">
              <a:spcBef>
                <a:spcPct val="0"/>
              </a:spcBef>
            </a:pPr>
            <a:r>
              <a:rPr lang="en-US" altLang="en-US" sz="2000" b="1" dirty="0"/>
              <a:t>Water Protection Division</a:t>
            </a:r>
          </a:p>
          <a:p>
            <a:pPr eaLnBrk="1" hangingPunct="1">
              <a:spcBef>
                <a:spcPct val="0"/>
              </a:spcBef>
            </a:pPr>
            <a:r>
              <a:rPr lang="en-US" altLang="en-US" sz="2000" b="1" dirty="0"/>
              <a:t>September 13, 2023</a:t>
            </a:r>
            <a:endParaRPr lang="en-US"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48D2F787-5B42-0331-1CCA-80B1B863380D}"/>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E143D94-A092-4B35-A3C6-0549742ED408}" type="slidenum">
              <a:rPr lang="en-US" altLang="en-US" smtClean="0">
                <a:latin typeface="Lato Semibold" panose="020F0702020204030203" pitchFamily="34" charset="0"/>
              </a:rPr>
              <a:pPr fontAlgn="base">
                <a:spcBef>
                  <a:spcPct val="0"/>
                </a:spcBef>
                <a:spcAft>
                  <a:spcPct val="0"/>
                </a:spcAft>
              </a:pPr>
              <a:t>10</a:t>
            </a:fld>
            <a:endParaRPr lang="en-US" altLang="en-US">
              <a:latin typeface="Lato Semibold" panose="020F0702020204030203" pitchFamily="34" charset="0"/>
            </a:endParaRPr>
          </a:p>
        </p:txBody>
      </p:sp>
      <p:sp>
        <p:nvSpPr>
          <p:cNvPr id="14339" name="Text Placeholder 2">
            <a:extLst>
              <a:ext uri="{FF2B5EF4-FFF2-40B4-BE49-F238E27FC236}">
                <a16:creationId xmlns:a16="http://schemas.microsoft.com/office/drawing/2014/main" id="{77A2190E-DCD0-766A-968C-05741EE241A6}"/>
              </a:ext>
            </a:extLst>
          </p:cNvPr>
          <p:cNvSpPr>
            <a:spLocks noGrp="1" noChangeArrowheads="1"/>
          </p:cNvSpPr>
          <p:nvPr>
            <p:ph type="body" idx="2"/>
          </p:nvPr>
        </p:nvSpPr>
        <p:spPr>
          <a:xfrm>
            <a:off x="609598" y="1752600"/>
            <a:ext cx="1752602" cy="4419600"/>
          </a:xfrm>
          <a:ln w="9525" cmpd="sng"/>
          <a:extLst>
            <a:ext uri="{91240B29-F687-4F45-9708-019B960494DF}">
              <a14:hiddenLine xmlns:a14="http://schemas.microsoft.com/office/drawing/2010/main" w="50800" cap="sq" cmpd="dbl" algn="ctr">
                <a:solidFill>
                  <a:srgbClr val="000000"/>
                </a:solidFill>
                <a:miter lim="800000"/>
                <a:headEnd/>
                <a:tailEnd/>
              </a14:hiddenLine>
            </a:ext>
          </a:extLst>
        </p:spPr>
        <p:txBody>
          <a:bodyPr/>
          <a:lstStyle/>
          <a:p>
            <a:pPr eaLnBrk="1" hangingPunct="1"/>
            <a:r>
              <a:rPr lang="en-US" altLang="en-US" dirty="0">
                <a:solidFill>
                  <a:srgbClr val="FFFFFF"/>
                </a:solidFill>
              </a:rPr>
              <a:t>New Mexico Surface Water Landscape</a:t>
            </a:r>
          </a:p>
        </p:txBody>
      </p:sp>
      <p:sp>
        <p:nvSpPr>
          <p:cNvPr id="14340" name="Content Placeholder 3">
            <a:extLst>
              <a:ext uri="{FF2B5EF4-FFF2-40B4-BE49-F238E27FC236}">
                <a16:creationId xmlns:a16="http://schemas.microsoft.com/office/drawing/2014/main" id="{451243B9-A18A-B888-F8FB-8B79C93B7379}"/>
              </a:ext>
            </a:extLst>
          </p:cNvPr>
          <p:cNvSpPr>
            <a:spLocks noGrp="1" noChangeArrowheads="1"/>
          </p:cNvSpPr>
          <p:nvPr>
            <p:ph sz="quarter" idx="4294967295"/>
          </p:nvPr>
        </p:nvSpPr>
        <p:spPr>
          <a:xfrm>
            <a:off x="2362200" y="1752600"/>
            <a:ext cx="6400800" cy="4419600"/>
          </a:xfrm>
        </p:spPr>
        <p:txBody>
          <a:bodyPr/>
          <a:lstStyle/>
          <a:p>
            <a:pPr algn="l"/>
            <a:r>
              <a:rPr lang="en-US" sz="1800" b="0" i="0" u="none" strike="noStrike" baseline="0" dirty="0">
                <a:solidFill>
                  <a:srgbClr val="000000"/>
                </a:solidFill>
                <a:latin typeface="CIDFont+F1"/>
              </a:rPr>
              <a:t>Approximately 7% of New Mexico’s surface waters are perennial.</a:t>
            </a:r>
          </a:p>
          <a:p>
            <a:r>
              <a:rPr lang="en-US" sz="1800" b="0" i="0" u="none" strike="noStrike" baseline="0" dirty="0">
                <a:solidFill>
                  <a:srgbClr val="000000"/>
                </a:solidFill>
                <a:latin typeface="CIDFont+F1"/>
              </a:rPr>
              <a:t> Nonperennial waters make up 93% of NM’s surface waters (88,810 miles out of 95,172 total miles).</a:t>
            </a:r>
          </a:p>
          <a:p>
            <a:pPr algn="l"/>
            <a:r>
              <a:rPr lang="en-US" sz="1800" b="0" i="0" u="none" strike="noStrike" baseline="0" dirty="0">
                <a:solidFill>
                  <a:srgbClr val="000000"/>
                </a:solidFill>
                <a:latin typeface="CIDFont+F1"/>
              </a:rPr>
              <a:t>In addition, many perennial streams and rivers are interrupted and therefore may not be subject to CWA protections under this new ruling. These include:</a:t>
            </a:r>
          </a:p>
          <a:p>
            <a:pPr algn="l"/>
            <a:r>
              <a:rPr lang="en-US" sz="1800" dirty="0">
                <a:solidFill>
                  <a:srgbClr val="000000"/>
                </a:solidFill>
                <a:latin typeface="CIDFont+F1"/>
              </a:rPr>
              <a:t>M</a:t>
            </a:r>
            <a:r>
              <a:rPr lang="en-US" sz="1800" b="0" i="0" u="none" strike="noStrike" baseline="0" dirty="0">
                <a:solidFill>
                  <a:srgbClr val="000000"/>
                </a:solidFill>
                <a:latin typeface="CIDFont+F1"/>
              </a:rPr>
              <a:t>any source waters for drinking water</a:t>
            </a:r>
          </a:p>
          <a:p>
            <a:pPr algn="l"/>
            <a:r>
              <a:rPr lang="en-US" sz="1800" dirty="0">
                <a:solidFill>
                  <a:srgbClr val="000000"/>
                </a:solidFill>
                <a:latin typeface="CIDFont+F1"/>
              </a:rPr>
              <a:t>A</a:t>
            </a:r>
            <a:r>
              <a:rPr lang="en-US" sz="1800" b="0" i="0" u="none" strike="noStrike" baseline="0" dirty="0">
                <a:solidFill>
                  <a:srgbClr val="000000"/>
                </a:solidFill>
                <a:latin typeface="CIDFont+F1"/>
              </a:rPr>
              <a:t>ll ephemeral waterbodies.</a:t>
            </a:r>
          </a:p>
          <a:p>
            <a:pPr algn="l"/>
            <a:r>
              <a:rPr lang="en-US" sz="1800" b="1" i="1" u="none" strike="noStrike" baseline="0" dirty="0">
                <a:solidFill>
                  <a:srgbClr val="211D1E"/>
                </a:solidFill>
                <a:latin typeface="CIDFont+F1"/>
              </a:rPr>
              <a:t>Without a surface water quality permitting program, New Mexico cannot fully protect its waters from contamination and degradation.</a:t>
            </a:r>
            <a:endParaRPr lang="en-US" altLang="en-US" b="1" i="1" dirty="0"/>
          </a:p>
        </p:txBody>
      </p:sp>
      <p:sp>
        <p:nvSpPr>
          <p:cNvPr id="14341" name="Title 4">
            <a:extLst>
              <a:ext uri="{FF2B5EF4-FFF2-40B4-BE49-F238E27FC236}">
                <a16:creationId xmlns:a16="http://schemas.microsoft.com/office/drawing/2014/main" id="{DFF98950-3A62-2876-40F5-17356D429F15}"/>
              </a:ext>
            </a:extLst>
          </p:cNvPr>
          <p:cNvSpPr>
            <a:spLocks noGrp="1" noChangeArrowheads="1"/>
          </p:cNvSpPr>
          <p:nvPr>
            <p:ph type="title"/>
          </p:nvPr>
        </p:nvSpPr>
        <p:spPr>
          <a:xfrm>
            <a:off x="1069975" y="33338"/>
            <a:ext cx="7921625" cy="990600"/>
          </a:xfrm>
        </p:spPr>
        <p:txBody>
          <a:bodyPr>
            <a:noAutofit/>
          </a:bodyPr>
          <a:lstStyle/>
          <a:p>
            <a:pPr eaLnBrk="1" hangingPunct="1"/>
            <a:r>
              <a:rPr lang="en-US" altLang="en-US" sz="3200" dirty="0"/>
              <a:t>What Does Sackett vs EPA mean for New Mexico?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EFA50A-CC8D-A532-0651-7730B073F570}"/>
              </a:ext>
            </a:extLst>
          </p:cNvPr>
          <p:cNvPicPr>
            <a:picLocks noGrp="1" noChangeAspect="1"/>
          </p:cNvPicPr>
          <p:nvPr>
            <p:ph sz="quarter" idx="4294967295"/>
          </p:nvPr>
        </p:nvPicPr>
        <p:blipFill>
          <a:blip r:embed="rId2"/>
          <a:stretch>
            <a:fillRect/>
          </a:stretch>
        </p:blipFill>
        <p:spPr>
          <a:xfrm>
            <a:off x="547688" y="2525917"/>
            <a:ext cx="3886200" cy="2254313"/>
          </a:xfrm>
        </p:spPr>
      </p:pic>
      <p:sp>
        <p:nvSpPr>
          <p:cNvPr id="13315" name="Content Placeholder 2">
            <a:extLst>
              <a:ext uri="{FF2B5EF4-FFF2-40B4-BE49-F238E27FC236}">
                <a16:creationId xmlns:a16="http://schemas.microsoft.com/office/drawing/2014/main" id="{6F7B01EB-1290-F6C2-F517-BA98BDB32963}"/>
              </a:ext>
            </a:extLst>
          </p:cNvPr>
          <p:cNvSpPr>
            <a:spLocks noGrp="1" noChangeArrowheads="1"/>
          </p:cNvSpPr>
          <p:nvPr>
            <p:ph sz="quarter" idx="4294967295"/>
          </p:nvPr>
        </p:nvSpPr>
        <p:spPr>
          <a:xfrm>
            <a:off x="4738688" y="2209800"/>
            <a:ext cx="3886200" cy="3581400"/>
          </a:xfrm>
        </p:spPr>
        <p:txBody>
          <a:bodyPr/>
          <a:lstStyle/>
          <a:p>
            <a:pPr eaLnBrk="1" hangingPunct="1"/>
            <a:endParaRPr lang="en-US" altLang="en-US" sz="2000" dirty="0"/>
          </a:p>
          <a:p>
            <a:pPr eaLnBrk="1" hangingPunct="1"/>
            <a:endParaRPr lang="en-US" altLang="en-US" sz="2000" dirty="0"/>
          </a:p>
          <a:p>
            <a:pPr eaLnBrk="1" hangingPunct="1"/>
            <a:r>
              <a:rPr lang="en-US" altLang="en-US" sz="2000" dirty="0"/>
              <a:t>Perennial – 6,362 miles (appr. 7%)</a:t>
            </a:r>
          </a:p>
          <a:p>
            <a:pPr eaLnBrk="1" hangingPunct="1"/>
            <a:endParaRPr lang="en-US" altLang="en-US" sz="2000" dirty="0"/>
          </a:p>
          <a:p>
            <a:pPr eaLnBrk="1" hangingPunct="1"/>
            <a:r>
              <a:rPr lang="en-US" altLang="en-US" sz="2000" dirty="0"/>
              <a:t>Non-</a:t>
            </a:r>
            <a:r>
              <a:rPr lang="en-US" altLang="en-US" sz="2000" dirty="0" err="1"/>
              <a:t>Perenial</a:t>
            </a:r>
            <a:r>
              <a:rPr lang="en-US" altLang="en-US" sz="2000" dirty="0"/>
              <a:t> – 88,810 miles (Appr. 93%)</a:t>
            </a:r>
          </a:p>
          <a:p>
            <a:pPr marL="0" indent="0" eaLnBrk="1" hangingPunct="1">
              <a:buNone/>
            </a:pPr>
            <a:endParaRPr lang="en-US" altLang="en-US" sz="2000" dirty="0"/>
          </a:p>
          <a:p>
            <a:pPr eaLnBrk="1" hangingPunct="1"/>
            <a:r>
              <a:rPr lang="en-US" altLang="en-US" sz="2000" dirty="0"/>
              <a:t>Total stream/river miles – 95,172</a:t>
            </a:r>
          </a:p>
          <a:p>
            <a:pPr marL="0" indent="0" eaLnBrk="1" hangingPunct="1">
              <a:buNone/>
            </a:pPr>
            <a:endParaRPr lang="en-US" altLang="en-US" sz="2000" dirty="0"/>
          </a:p>
        </p:txBody>
      </p:sp>
      <p:sp>
        <p:nvSpPr>
          <p:cNvPr id="13316" name="Slide Number Placeholder 3">
            <a:extLst>
              <a:ext uri="{FF2B5EF4-FFF2-40B4-BE49-F238E27FC236}">
                <a16:creationId xmlns:a16="http://schemas.microsoft.com/office/drawing/2014/main" id="{20B6AB15-D3F2-5AD4-26A8-C15636C2F656}"/>
              </a:ext>
            </a:extLst>
          </p:cNvPr>
          <p:cNvSpPr>
            <a:spLocks noGrp="1" noChangeArrowheads="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19AF9A5C-BF81-4047-824A-E962DC4D01DE}" type="slidenum">
              <a:rPr lang="en-US" altLang="en-US" smtClean="0">
                <a:latin typeface="Lato Semibold" panose="020F0702020204030203" pitchFamily="34" charset="0"/>
              </a:rPr>
              <a:pPr fontAlgn="base">
                <a:spcBef>
                  <a:spcPct val="0"/>
                </a:spcBef>
                <a:spcAft>
                  <a:spcPct val="0"/>
                </a:spcAft>
              </a:pPr>
              <a:t>11</a:t>
            </a:fld>
            <a:endParaRPr lang="en-US" altLang="en-US">
              <a:latin typeface="Lato Semibold" panose="020F0702020204030203" pitchFamily="34" charset="0"/>
            </a:endParaRPr>
          </a:p>
        </p:txBody>
      </p:sp>
      <p:sp>
        <p:nvSpPr>
          <p:cNvPr id="13317" name="Text Placeholder 4">
            <a:extLst>
              <a:ext uri="{FF2B5EF4-FFF2-40B4-BE49-F238E27FC236}">
                <a16:creationId xmlns:a16="http://schemas.microsoft.com/office/drawing/2014/main" id="{8FF786C3-F2D5-DE47-25F3-45735272F81E}"/>
              </a:ext>
            </a:extLst>
          </p:cNvPr>
          <p:cNvSpPr>
            <a:spLocks noGrp="1" noChangeArrowheads="1"/>
          </p:cNvSpPr>
          <p:nvPr>
            <p:ph type="body" sz="quarter" idx="1"/>
          </p:nvPr>
        </p:nvSpPr>
        <p:spPr>
          <a:xfrm>
            <a:off x="547688" y="1524000"/>
            <a:ext cx="3886200" cy="639763"/>
          </a:xfrm>
        </p:spPr>
        <p:txBody>
          <a:bodyPr/>
          <a:lstStyle/>
          <a:p>
            <a:pPr algn="ctr" eaLnBrk="1" hangingPunct="1"/>
            <a:r>
              <a:rPr lang="en-US" altLang="en-US" dirty="0"/>
              <a:t>Perennial vs. Non-Perennial</a:t>
            </a:r>
          </a:p>
        </p:txBody>
      </p:sp>
      <p:sp>
        <p:nvSpPr>
          <p:cNvPr id="13318" name="Text Placeholder 5">
            <a:extLst>
              <a:ext uri="{FF2B5EF4-FFF2-40B4-BE49-F238E27FC236}">
                <a16:creationId xmlns:a16="http://schemas.microsoft.com/office/drawing/2014/main" id="{554BBD0B-6888-25AD-68F2-B98B8A558561}"/>
              </a:ext>
            </a:extLst>
          </p:cNvPr>
          <p:cNvSpPr>
            <a:spLocks noGrp="1" noChangeArrowheads="1"/>
          </p:cNvSpPr>
          <p:nvPr>
            <p:ph type="body" sz="quarter" idx="3"/>
          </p:nvPr>
        </p:nvSpPr>
        <p:spPr>
          <a:xfrm>
            <a:off x="4738688" y="1524000"/>
            <a:ext cx="3886200" cy="639763"/>
          </a:xfrm>
        </p:spPr>
        <p:txBody>
          <a:bodyPr/>
          <a:lstStyle/>
          <a:p>
            <a:pPr algn="ctr" eaLnBrk="1" hangingPunct="1"/>
            <a:r>
              <a:rPr lang="en-US" altLang="en-US" dirty="0"/>
              <a:t>New Mexico</a:t>
            </a:r>
          </a:p>
        </p:txBody>
      </p:sp>
      <p:sp>
        <p:nvSpPr>
          <p:cNvPr id="13319" name="Title 6">
            <a:extLst>
              <a:ext uri="{FF2B5EF4-FFF2-40B4-BE49-F238E27FC236}">
                <a16:creationId xmlns:a16="http://schemas.microsoft.com/office/drawing/2014/main" id="{8712B751-D25F-F105-1C68-0C39F3D20044}"/>
              </a:ext>
            </a:extLst>
          </p:cNvPr>
          <p:cNvSpPr>
            <a:spLocks noGrp="1" noChangeArrowheads="1"/>
          </p:cNvSpPr>
          <p:nvPr>
            <p:ph type="title"/>
          </p:nvPr>
        </p:nvSpPr>
        <p:spPr>
          <a:xfrm>
            <a:off x="1143000" y="33338"/>
            <a:ext cx="7848600" cy="990600"/>
          </a:xfrm>
        </p:spPr>
        <p:txBody>
          <a:bodyPr/>
          <a:lstStyle/>
          <a:p>
            <a:pPr eaLnBrk="1" hangingPunct="1"/>
            <a:r>
              <a:rPr lang="en-US" altLang="en-US" dirty="0"/>
              <a:t>WOTUS Protected Waters</a:t>
            </a:r>
          </a:p>
        </p:txBody>
      </p:sp>
      <p:pic>
        <p:nvPicPr>
          <p:cNvPr id="9" name="Picture 8">
            <a:extLst>
              <a:ext uri="{FF2B5EF4-FFF2-40B4-BE49-F238E27FC236}">
                <a16:creationId xmlns:a16="http://schemas.microsoft.com/office/drawing/2014/main" id="{64EBBBF8-4BD0-B46F-B309-EF9A1D72CF44}"/>
              </a:ext>
            </a:extLst>
          </p:cNvPr>
          <p:cNvPicPr>
            <a:picLocks noChangeAspect="1"/>
          </p:cNvPicPr>
          <p:nvPr/>
        </p:nvPicPr>
        <p:blipFill>
          <a:blip r:embed="rId3"/>
          <a:stretch>
            <a:fillRect/>
          </a:stretch>
        </p:blipFill>
        <p:spPr>
          <a:xfrm>
            <a:off x="547688" y="4780230"/>
            <a:ext cx="3886200" cy="18430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r>
              <a:rPr lang="en-US" sz="1600" b="1" i="0" u="none" strike="noStrike" baseline="0" dirty="0">
                <a:solidFill>
                  <a:srgbClr val="000000"/>
                </a:solidFill>
                <a:latin typeface="CIDFont+F1"/>
              </a:rPr>
              <a:t>Wetlands cover about 482,000 acres (0.6 percent) of New Mexico</a:t>
            </a:r>
            <a:r>
              <a:rPr lang="en-US" sz="1600" b="0" i="0" u="none" strike="noStrike" baseline="0" dirty="0">
                <a:solidFill>
                  <a:srgbClr val="000000"/>
                </a:solidFill>
                <a:latin typeface="CIDFont+F1"/>
              </a:rPr>
              <a:t>, a reduction of about 33 percent from the wetland acreage that existed about 200 years ago (Dahl, 1990). </a:t>
            </a:r>
          </a:p>
          <a:p>
            <a:r>
              <a:rPr lang="en-US" sz="1600" b="1" i="0" u="none" strike="noStrike" baseline="0" dirty="0">
                <a:solidFill>
                  <a:srgbClr val="000000"/>
                </a:solidFill>
                <a:latin typeface="CIDFont+F1"/>
              </a:rPr>
              <a:t>New Mexico's wetland acreage places the State 34th </a:t>
            </a:r>
            <a:r>
              <a:rPr lang="en-US" sz="1600" b="0" i="0" u="none" strike="noStrike" baseline="0" dirty="0">
                <a:solidFill>
                  <a:srgbClr val="000000"/>
                </a:solidFill>
                <a:latin typeface="CIDFont+F1"/>
              </a:rPr>
              <a:t>in total wetland acreage among the 48 conterminous States. Wetlands are ecologically important and economically valuable to the State. </a:t>
            </a:r>
          </a:p>
          <a:p>
            <a:r>
              <a:rPr lang="en-US" sz="1600" b="0" i="0" u="none" strike="noStrike" baseline="0" dirty="0">
                <a:solidFill>
                  <a:srgbClr val="000000"/>
                </a:solidFill>
                <a:latin typeface="CIDFont+F1"/>
              </a:rPr>
              <a:t>Wetlands provide important </a:t>
            </a:r>
            <a:r>
              <a:rPr lang="en-US" sz="1600" b="1" i="0" u="none" strike="noStrike" baseline="0" dirty="0">
                <a:solidFill>
                  <a:srgbClr val="000000"/>
                </a:solidFill>
                <a:latin typeface="CIDFont+F1"/>
              </a:rPr>
              <a:t>wildlife habitat</a:t>
            </a:r>
            <a:r>
              <a:rPr lang="en-US" sz="1600" b="0" i="0" u="none" strike="noStrike" baseline="0" dirty="0">
                <a:solidFill>
                  <a:srgbClr val="000000"/>
                </a:solidFill>
                <a:latin typeface="CIDFont+F1"/>
              </a:rPr>
              <a:t>. For example, in the Rio Grande Valley, wetlands provide habitat for 246 species of birds, 10 species of amphibians, 38 species of reptiles, and 60 species of mammals (U.S. Fish and Wildlife Service, 1990). </a:t>
            </a:r>
          </a:p>
          <a:p>
            <a:r>
              <a:rPr lang="en-US" sz="1600" b="0" i="0" u="none" strike="noStrike" baseline="0" dirty="0">
                <a:solidFill>
                  <a:srgbClr val="000000"/>
                </a:solidFill>
                <a:latin typeface="CIDFont+F1"/>
              </a:rPr>
              <a:t>Wetlands also provide </a:t>
            </a:r>
            <a:r>
              <a:rPr lang="en-US" sz="1600" b="1" i="0" u="none" strike="noStrike" baseline="0" dirty="0">
                <a:solidFill>
                  <a:srgbClr val="000000"/>
                </a:solidFill>
                <a:latin typeface="CIDFont+F1"/>
              </a:rPr>
              <a:t>stopover, feeding, and breeding grounds for migratory waterfowl </a:t>
            </a:r>
            <a:r>
              <a:rPr lang="en-US" sz="1600" b="0" i="0" u="none" strike="noStrike" baseline="0" dirty="0">
                <a:solidFill>
                  <a:srgbClr val="000000"/>
                </a:solidFill>
                <a:latin typeface="CIDFont+F1"/>
              </a:rPr>
              <a:t>(fig. 1). </a:t>
            </a:r>
            <a:r>
              <a:rPr lang="en-US" sz="1600" b="1" i="0" u="none" strike="noStrike" baseline="0" dirty="0">
                <a:solidFill>
                  <a:srgbClr val="000000"/>
                </a:solidFill>
                <a:latin typeface="CIDFont+F1"/>
              </a:rPr>
              <a:t>Riparian (streamside) wetlands </a:t>
            </a:r>
            <a:r>
              <a:rPr lang="en-US" sz="1600" b="0" i="0" u="none" strike="noStrike" baseline="0" dirty="0">
                <a:solidFill>
                  <a:srgbClr val="000000"/>
                </a:solidFill>
                <a:latin typeface="CIDFont+F1"/>
              </a:rPr>
              <a:t>along perennial streams are important </a:t>
            </a:r>
            <a:r>
              <a:rPr lang="en-US" sz="1600" b="1" i="0" u="none" strike="noStrike" baseline="0" dirty="0">
                <a:solidFill>
                  <a:srgbClr val="000000"/>
                </a:solidFill>
                <a:latin typeface="CIDFont+F1"/>
              </a:rPr>
              <a:t>as migration corridors for a variety of waterfowl and other wildlife. </a:t>
            </a:r>
          </a:p>
          <a:p>
            <a:r>
              <a:rPr lang="en-US" sz="1600" b="0" i="0" u="none" strike="noStrike" baseline="0" dirty="0">
                <a:solidFill>
                  <a:srgbClr val="000000"/>
                </a:solidFill>
                <a:latin typeface="CIDFont+F1"/>
              </a:rPr>
              <a:t>The playa lakes in eastern New Mexico are vital links in a chain of wetlands along the Central Flyway, which extends from central Canada to the coast of Texas. Areas of springs and marshes provide essential habitat for many rare and endangered species and for indigenous fish and wildlife in the western part of the State. </a:t>
            </a:r>
          </a:p>
          <a:p>
            <a:r>
              <a:rPr lang="en-US" sz="1600" b="0" i="0" u="none" strike="noStrike" baseline="0" dirty="0">
                <a:solidFill>
                  <a:srgbClr val="000000"/>
                </a:solidFill>
                <a:latin typeface="CIDFont+F1"/>
              </a:rPr>
              <a:t>Wetlands contribute to </a:t>
            </a:r>
            <a:r>
              <a:rPr lang="en-US" sz="1600" b="1" i="0" u="none" strike="noStrike" baseline="0" dirty="0">
                <a:solidFill>
                  <a:srgbClr val="000000"/>
                </a:solidFill>
                <a:latin typeface="CIDFont+F1"/>
              </a:rPr>
              <a:t>flood attenuation, bank stabilization, and improved water quality</a:t>
            </a:r>
            <a:r>
              <a:rPr lang="en-US" sz="1600" b="0" i="0" u="none" strike="noStrike" baseline="0" dirty="0">
                <a:solidFill>
                  <a:srgbClr val="000000"/>
                </a:solidFill>
                <a:latin typeface="CIDFont+F1"/>
              </a:rPr>
              <a:t>. New </a:t>
            </a:r>
            <a:r>
              <a:rPr lang="en-US" sz="1600" b="1" i="0" u="none" strike="noStrike" baseline="0" dirty="0">
                <a:solidFill>
                  <a:srgbClr val="000000"/>
                </a:solidFill>
                <a:latin typeface="CIDFont+F1"/>
              </a:rPr>
              <a:t>Mexico's tourist industry </a:t>
            </a:r>
            <a:r>
              <a:rPr lang="en-US" sz="1600" b="0" i="0" u="none" strike="noStrike" baseline="0" dirty="0">
                <a:solidFill>
                  <a:srgbClr val="000000"/>
                </a:solidFill>
                <a:latin typeface="CIDFont+F1"/>
              </a:rPr>
              <a:t>benefits from the beauty of the State's diverse wetlands. These wetlands provide opportunities for </a:t>
            </a:r>
            <a:r>
              <a:rPr lang="en-US" sz="1600" b="1" i="0" u="none" strike="noStrike" baseline="0" dirty="0">
                <a:solidFill>
                  <a:srgbClr val="000000"/>
                </a:solidFill>
                <a:latin typeface="CIDFont+F1"/>
              </a:rPr>
              <a:t>recreational activities </a:t>
            </a:r>
            <a:r>
              <a:rPr lang="en-US" sz="1600" b="0" i="0" u="none" strike="noStrike" baseline="0" dirty="0">
                <a:solidFill>
                  <a:srgbClr val="000000"/>
                </a:solidFill>
                <a:latin typeface="CIDFont+F1"/>
              </a:rPr>
              <a:t>that include fishing, hunting, bird watching, nature photography, camping, and hiking.</a:t>
            </a: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lstStyle/>
          <a:p>
            <a:pPr eaLnBrk="1" hangingPunct="1"/>
            <a:r>
              <a:rPr lang="en-US" altLang="en-US" dirty="0"/>
              <a:t>New Mexico Wetland Factoids</a:t>
            </a:r>
          </a:p>
        </p:txBody>
      </p:sp>
    </p:spTree>
    <p:extLst>
      <p:ext uri="{BB962C8B-B14F-4D97-AF65-F5344CB8AC3E}">
        <p14:creationId xmlns:p14="http://schemas.microsoft.com/office/powerpoint/2010/main" val="184946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r>
              <a:rPr lang="en-US" sz="1600" b="0" i="0" u="none" strike="noStrike" baseline="0" dirty="0">
                <a:solidFill>
                  <a:srgbClr val="000000"/>
                </a:solidFill>
                <a:latin typeface="CIDFont+F1"/>
              </a:rPr>
              <a:t>Approximately 40% of New Mexico’s population depends on surface water for its drinking water.</a:t>
            </a:r>
          </a:p>
          <a:p>
            <a:r>
              <a:rPr lang="en-US" sz="1600" b="0" i="0" u="none" strike="noStrike" baseline="0" dirty="0">
                <a:solidFill>
                  <a:srgbClr val="000000"/>
                </a:solidFill>
                <a:latin typeface="CIDFont+F1"/>
              </a:rPr>
              <a:t>Approximately 45% of assessed (perennial) surface waters do not meet water quality standards.</a:t>
            </a:r>
          </a:p>
          <a:p>
            <a:r>
              <a:rPr lang="en-US" sz="1600" b="0" i="0" u="none" strike="noStrike" baseline="0" dirty="0">
                <a:solidFill>
                  <a:srgbClr val="000000"/>
                </a:solidFill>
                <a:latin typeface="CIDFont+F1"/>
              </a:rPr>
              <a:t>Non-perennial waters are ecologically and hydrologically significant in the arid and semi-arid Southwest.</a:t>
            </a:r>
          </a:p>
          <a:p>
            <a:r>
              <a:rPr lang="en-US" sz="1600" b="0" i="0" u="none" strike="noStrike" baseline="0" dirty="0">
                <a:solidFill>
                  <a:srgbClr val="000000"/>
                </a:solidFill>
                <a:latin typeface="CIDFont+F1"/>
              </a:rPr>
              <a:t>There is only a fixed amount of freshwater –less than 1% of all water on Earth is actually available for human use.</a:t>
            </a:r>
          </a:p>
          <a:p>
            <a:r>
              <a:rPr lang="en-US" sz="1600" b="0" i="0" u="none" strike="noStrike" baseline="0" dirty="0">
                <a:solidFill>
                  <a:srgbClr val="000000"/>
                </a:solidFill>
                <a:latin typeface="CIDFont+F1"/>
              </a:rPr>
              <a:t>A spilled gallon of gasoline can contaminate 750,000 gallons of water.</a:t>
            </a:r>
          </a:p>
          <a:p>
            <a:r>
              <a:rPr lang="en-US" sz="1600" b="0" i="0" u="none" strike="noStrike" baseline="0" dirty="0">
                <a:solidFill>
                  <a:srgbClr val="000000"/>
                </a:solidFill>
                <a:latin typeface="CIDFont+F1"/>
              </a:rPr>
              <a:t>Compared to today, five times as much land is likely to be under extreme drought by 2050.</a:t>
            </a: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lstStyle/>
          <a:p>
            <a:pPr eaLnBrk="1" hangingPunct="1"/>
            <a:r>
              <a:rPr lang="en-US" altLang="en-US" dirty="0"/>
              <a:t>Surface Water Factoids</a:t>
            </a:r>
          </a:p>
        </p:txBody>
      </p:sp>
      <p:pic>
        <p:nvPicPr>
          <p:cNvPr id="3" name="Picture 2">
            <a:extLst>
              <a:ext uri="{FF2B5EF4-FFF2-40B4-BE49-F238E27FC236}">
                <a16:creationId xmlns:a16="http://schemas.microsoft.com/office/drawing/2014/main" id="{3773B107-5596-72B2-4CA3-EF87CE36D14E}"/>
              </a:ext>
            </a:extLst>
          </p:cNvPr>
          <p:cNvPicPr>
            <a:picLocks noChangeAspect="1"/>
          </p:cNvPicPr>
          <p:nvPr/>
        </p:nvPicPr>
        <p:blipFill>
          <a:blip r:embed="rId2"/>
          <a:stretch>
            <a:fillRect/>
          </a:stretch>
        </p:blipFill>
        <p:spPr>
          <a:xfrm>
            <a:off x="507878" y="4461933"/>
            <a:ext cx="3166946" cy="1896533"/>
          </a:xfrm>
          <a:prstGeom prst="rect">
            <a:avLst/>
          </a:prstGeom>
        </p:spPr>
      </p:pic>
      <p:pic>
        <p:nvPicPr>
          <p:cNvPr id="5" name="Picture 4">
            <a:extLst>
              <a:ext uri="{FF2B5EF4-FFF2-40B4-BE49-F238E27FC236}">
                <a16:creationId xmlns:a16="http://schemas.microsoft.com/office/drawing/2014/main" id="{18625753-7104-A8B9-EE44-2A1CEBF20617}"/>
              </a:ext>
            </a:extLst>
          </p:cNvPr>
          <p:cNvPicPr>
            <a:picLocks noChangeAspect="1"/>
          </p:cNvPicPr>
          <p:nvPr/>
        </p:nvPicPr>
        <p:blipFill>
          <a:blip r:embed="rId3"/>
          <a:stretch>
            <a:fillRect/>
          </a:stretch>
        </p:blipFill>
        <p:spPr>
          <a:xfrm>
            <a:off x="5067300" y="4461933"/>
            <a:ext cx="3166946" cy="1896533"/>
          </a:xfrm>
          <a:prstGeom prst="rect">
            <a:avLst/>
          </a:prstGeom>
        </p:spPr>
      </p:pic>
    </p:spTree>
    <p:extLst>
      <p:ext uri="{BB962C8B-B14F-4D97-AF65-F5344CB8AC3E}">
        <p14:creationId xmlns:p14="http://schemas.microsoft.com/office/powerpoint/2010/main" val="406394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algn="l"/>
            <a:r>
              <a:rPr lang="en-US" sz="1400" b="0" i="0" u="none" strike="noStrike" baseline="0" dirty="0">
                <a:solidFill>
                  <a:srgbClr val="000000"/>
                </a:solidFill>
                <a:latin typeface="CIDFont+F1"/>
              </a:rPr>
              <a:t>June 22, 2023 NMED issued a</a:t>
            </a:r>
            <a:r>
              <a:rPr lang="en-US" sz="1400" b="0" i="0" u="none" strike="noStrike" baseline="0" dirty="0">
                <a:solidFill>
                  <a:srgbClr val="000000"/>
                </a:solidFill>
                <a:latin typeface="Calibri" panose="020F0502020204030204" pitchFamily="34" charset="0"/>
              </a:rPr>
              <a:t> </a:t>
            </a:r>
            <a:r>
              <a:rPr lang="en-US" sz="1400" b="1" i="0" u="none" strike="noStrike" baseline="0" dirty="0">
                <a:solidFill>
                  <a:srgbClr val="000000"/>
                </a:solidFill>
                <a:latin typeface="Calibri" panose="020F0502020204030204" pitchFamily="34" charset="0"/>
              </a:rPr>
              <a:t>Notice of potential state regulatory impacts resulting from the U.S. Supreme Court </a:t>
            </a:r>
            <a:r>
              <a:rPr lang="en-US" sz="1400" b="1" i="1" u="none" strike="noStrike" baseline="0" dirty="0">
                <a:solidFill>
                  <a:srgbClr val="000000"/>
                </a:solidFill>
                <a:latin typeface="Calibri" panose="020F0502020204030204" pitchFamily="34" charset="0"/>
              </a:rPr>
              <a:t>Sackett v. U.S. Environmental Protection Agency </a:t>
            </a:r>
            <a:r>
              <a:rPr lang="en-US" sz="1400" b="1" i="0" u="none" strike="noStrike" baseline="0" dirty="0">
                <a:solidFill>
                  <a:srgbClr val="000000"/>
                </a:solidFill>
                <a:latin typeface="Calibri" panose="020F0502020204030204" pitchFamily="34" charset="0"/>
              </a:rPr>
              <a:t>(EPA) </a:t>
            </a:r>
            <a:r>
              <a:rPr lang="en-US" sz="1400" i="0" u="none" strike="noStrike" baseline="0" dirty="0">
                <a:solidFill>
                  <a:srgbClr val="000000"/>
                </a:solidFill>
                <a:latin typeface="Calibri" panose="020F0502020204030204" pitchFamily="34" charset="0"/>
              </a:rPr>
              <a:t>decision </a:t>
            </a:r>
            <a:r>
              <a:rPr lang="en-US" sz="1400" i="0" u="none" strike="noStrike" baseline="0" dirty="0">
                <a:solidFill>
                  <a:srgbClr val="000000"/>
                </a:solidFill>
                <a:latin typeface="Calibri" panose="020F0502020204030204" pitchFamily="34" charset="0"/>
                <a:hlinkClick r:id="rId3"/>
              </a:rPr>
              <a:t>https://www.env.nm.gov/wp-content/uploads/2023/06/2023-06-22-NMED-Notice-Regarding-Sackett-Decision.pdf</a:t>
            </a:r>
            <a:endParaRPr lang="en-US" sz="140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IDFont+F1"/>
              </a:rPr>
              <a:t>Surface Water Quality Bureau actively engaged in developing a State Surface Water Permitting Program. Approximately 2 years to regulations and approximately 7 years to become fully operational program. Also developing a Wetlands Protection program concurrently with the Surface Water Permitting Program.</a:t>
            </a:r>
          </a:p>
          <a:p>
            <a:r>
              <a:rPr lang="en-US" sz="1400" dirty="0">
                <a:solidFill>
                  <a:srgbClr val="000000"/>
                </a:solidFill>
                <a:latin typeface="CIDFont+F1"/>
              </a:rPr>
              <a:t>State Program vs Primacy – Primacy (taking over jurisdiction from EPA for WOTUS) will not expand protection over Waters of the State. SWQB will be working to obtain primacy concurrently with implementing the state program.</a:t>
            </a:r>
          </a:p>
          <a:p>
            <a:r>
              <a:rPr lang="en-US" sz="1400" dirty="0">
                <a:solidFill>
                  <a:srgbClr val="000000"/>
                </a:solidFill>
                <a:latin typeface="CIDFont+F1"/>
              </a:rPr>
              <a:t>Ground Water regulations prohibit any discharge that adversely impacts ground or surface water in the state.</a:t>
            </a:r>
          </a:p>
          <a:p>
            <a:r>
              <a:rPr lang="en-US" sz="1400" dirty="0">
                <a:solidFill>
                  <a:srgbClr val="000000"/>
                </a:solidFill>
                <a:latin typeface="CIDFont+F1"/>
              </a:rPr>
              <a:t>NMED Rulemaking and other activities:</a:t>
            </a:r>
          </a:p>
          <a:p>
            <a:pPr lvl="1"/>
            <a:r>
              <a:rPr lang="en-US" sz="1400" b="0" i="0" u="none" strike="noStrike" baseline="0" dirty="0">
                <a:solidFill>
                  <a:srgbClr val="000000"/>
                </a:solidFill>
                <a:latin typeface="CIDFont+F1"/>
              </a:rPr>
              <a:t>Water Reuse Regulations</a:t>
            </a:r>
          </a:p>
          <a:p>
            <a:pPr lvl="1"/>
            <a:r>
              <a:rPr lang="en-US" sz="1400" dirty="0">
                <a:solidFill>
                  <a:srgbClr val="000000"/>
                </a:solidFill>
                <a:latin typeface="CIDFont+F1"/>
              </a:rPr>
              <a:t>Surface Water Permitting Program and Regulations</a:t>
            </a:r>
          </a:p>
          <a:p>
            <a:pPr lvl="1"/>
            <a:r>
              <a:rPr lang="en-US" sz="1400" b="0" i="0" u="none" strike="noStrike" baseline="0" dirty="0">
                <a:solidFill>
                  <a:srgbClr val="000000"/>
                </a:solidFill>
                <a:latin typeface="CIDFont+F1"/>
              </a:rPr>
              <a:t>Regionalization for Water and Wastewater Systems</a:t>
            </a:r>
          </a:p>
          <a:p>
            <a:pPr lvl="1"/>
            <a:r>
              <a:rPr lang="en-US" sz="1400" dirty="0">
                <a:solidFill>
                  <a:srgbClr val="000000"/>
                </a:solidFill>
                <a:latin typeface="CIDFont+F1"/>
              </a:rPr>
              <a:t>System Resiliency</a:t>
            </a:r>
          </a:p>
          <a:p>
            <a:pPr lvl="1"/>
            <a:r>
              <a:rPr lang="en-US" sz="1400" b="0" i="0" u="none" strike="noStrike" baseline="0" dirty="0">
                <a:solidFill>
                  <a:srgbClr val="000000"/>
                </a:solidFill>
                <a:latin typeface="CIDFont+F1"/>
              </a:rPr>
              <a:t>Emerging Contaminants</a:t>
            </a: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normAutofit fontScale="90000"/>
          </a:bodyPr>
          <a:lstStyle/>
          <a:p>
            <a:pPr eaLnBrk="1" hangingPunct="1"/>
            <a:r>
              <a:rPr lang="en-US" altLang="en-US" dirty="0"/>
              <a:t>What is NMED Doing to Respond?</a:t>
            </a:r>
          </a:p>
        </p:txBody>
      </p:sp>
    </p:spTree>
    <p:extLst>
      <p:ext uri="{BB962C8B-B14F-4D97-AF65-F5344CB8AC3E}">
        <p14:creationId xmlns:p14="http://schemas.microsoft.com/office/powerpoint/2010/main" val="280305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pic>
        <p:nvPicPr>
          <p:cNvPr id="3" name="Content Placeholder 2">
            <a:extLst>
              <a:ext uri="{FF2B5EF4-FFF2-40B4-BE49-F238E27FC236}">
                <a16:creationId xmlns:a16="http://schemas.microsoft.com/office/drawing/2014/main" id="{89C6E521-A518-0161-06A8-B0A443EDFE85}"/>
              </a:ext>
            </a:extLst>
          </p:cNvPr>
          <p:cNvPicPr>
            <a:picLocks noGrp="1" noChangeAspect="1"/>
          </p:cNvPicPr>
          <p:nvPr>
            <p:ph sz="quarter" idx="1"/>
          </p:nvPr>
        </p:nvPicPr>
        <p:blipFill>
          <a:blip r:embed="rId2"/>
          <a:stretch>
            <a:fillRect/>
          </a:stretch>
        </p:blipFill>
        <p:spPr>
          <a:xfrm>
            <a:off x="289711" y="1530035"/>
            <a:ext cx="8476464" cy="5007289"/>
          </a:xfrm>
        </p:spPr>
      </p:pic>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normAutofit/>
          </a:bodyPr>
          <a:lstStyle/>
          <a:p>
            <a:pPr eaLnBrk="1" hangingPunct="1"/>
            <a:r>
              <a:rPr lang="en-US" altLang="en-US" dirty="0"/>
              <a:t>Questions?</a:t>
            </a:r>
          </a:p>
        </p:txBody>
      </p:sp>
    </p:spTree>
    <p:extLst>
      <p:ext uri="{BB962C8B-B14F-4D97-AF65-F5344CB8AC3E}">
        <p14:creationId xmlns:p14="http://schemas.microsoft.com/office/powerpoint/2010/main" val="420102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marL="0" indent="0" algn="l">
              <a:buNone/>
            </a:pPr>
            <a:r>
              <a:rPr lang="en-US" sz="1200" b="1" i="0" u="none" strike="noStrike" baseline="0" dirty="0">
                <a:solidFill>
                  <a:srgbClr val="000000"/>
                </a:solidFill>
                <a:latin typeface="CIDFont+F1"/>
              </a:rPr>
              <a:t>John Rhoderick, Director</a:t>
            </a:r>
          </a:p>
          <a:p>
            <a:pPr marL="0" indent="0" algn="l">
              <a:buNone/>
            </a:pPr>
            <a:r>
              <a:rPr lang="en-US" sz="1200" dirty="0">
                <a:solidFill>
                  <a:srgbClr val="000000"/>
                </a:solidFill>
                <a:latin typeface="CIDFont+F1"/>
              </a:rPr>
              <a:t>Water Protection Division</a:t>
            </a:r>
          </a:p>
          <a:p>
            <a:pPr marL="0" indent="0" algn="l">
              <a:buNone/>
            </a:pPr>
            <a:r>
              <a:rPr lang="en-US" sz="1200" b="0" i="0" u="none" strike="noStrike" baseline="0" dirty="0">
                <a:solidFill>
                  <a:srgbClr val="000000"/>
                </a:solidFill>
                <a:latin typeface="CIDFont+F1"/>
              </a:rPr>
              <a:t>New Mexico Environment Department</a:t>
            </a:r>
          </a:p>
          <a:p>
            <a:pPr marL="0" indent="0" algn="l">
              <a:buNone/>
            </a:pPr>
            <a:r>
              <a:rPr lang="en-US" sz="1200" dirty="0">
                <a:solidFill>
                  <a:srgbClr val="000000"/>
                </a:solidFill>
                <a:latin typeface="CIDFont+F1"/>
                <a:hlinkClick r:id="rId2"/>
              </a:rPr>
              <a:t>John.Rhoderick@env.nm.gov</a:t>
            </a:r>
            <a:endParaRPr lang="en-US" sz="1200" dirty="0">
              <a:solidFill>
                <a:srgbClr val="000000"/>
              </a:solidFill>
              <a:latin typeface="CIDFont+F1"/>
            </a:endParaRPr>
          </a:p>
          <a:p>
            <a:pPr marL="0" indent="0" algn="l">
              <a:buNone/>
            </a:pPr>
            <a:r>
              <a:rPr lang="en-US" sz="1200" b="1" dirty="0">
                <a:solidFill>
                  <a:srgbClr val="000000"/>
                </a:solidFill>
                <a:latin typeface="CIDFont+F1"/>
              </a:rPr>
              <a:t>Shelly Lemon, Bureau Chief</a:t>
            </a:r>
          </a:p>
          <a:p>
            <a:pPr marL="0" indent="0" algn="l">
              <a:buNone/>
            </a:pPr>
            <a:r>
              <a:rPr lang="en-US" sz="1200" b="0" i="0" u="none" strike="noStrike" baseline="0" dirty="0">
                <a:solidFill>
                  <a:srgbClr val="000000"/>
                </a:solidFill>
                <a:latin typeface="CIDFont+F1"/>
              </a:rPr>
              <a:t>Surface Water Quality Bureau</a:t>
            </a:r>
          </a:p>
          <a:p>
            <a:pPr marL="0" indent="0" algn="l">
              <a:buNone/>
            </a:pPr>
            <a:r>
              <a:rPr lang="en-US" sz="1200" dirty="0">
                <a:solidFill>
                  <a:srgbClr val="000000"/>
                </a:solidFill>
                <a:latin typeface="CIDFont+F1"/>
              </a:rPr>
              <a:t>Water Protection Division</a:t>
            </a:r>
          </a:p>
          <a:p>
            <a:pPr marL="0" indent="0" algn="l">
              <a:buNone/>
            </a:pPr>
            <a:r>
              <a:rPr lang="en-US" sz="1200" b="0" i="0" u="none" strike="noStrike" baseline="0" dirty="0">
                <a:solidFill>
                  <a:srgbClr val="000000"/>
                </a:solidFill>
                <a:latin typeface="CIDFont+F1"/>
              </a:rPr>
              <a:t>New Mexico Environment Department</a:t>
            </a:r>
          </a:p>
          <a:p>
            <a:pPr marL="0" indent="0" algn="l">
              <a:buNone/>
            </a:pPr>
            <a:r>
              <a:rPr lang="en-US" sz="1200" dirty="0">
                <a:solidFill>
                  <a:srgbClr val="000000"/>
                </a:solidFill>
                <a:latin typeface="CIDFont+F1"/>
                <a:hlinkClick r:id="rId3"/>
              </a:rPr>
              <a:t>Shelly.lemon@env.nm.gov</a:t>
            </a:r>
            <a:endParaRPr lang="en-US" sz="1200" dirty="0">
              <a:solidFill>
                <a:srgbClr val="000000"/>
              </a:solidFill>
              <a:latin typeface="CIDFont+F1"/>
            </a:endParaRPr>
          </a:p>
          <a:p>
            <a:pPr marL="0" indent="0" algn="l">
              <a:buNone/>
            </a:pPr>
            <a:r>
              <a:rPr lang="en-US" sz="1200" b="1" dirty="0">
                <a:solidFill>
                  <a:srgbClr val="000000"/>
                </a:solidFill>
                <a:latin typeface="CIDFont+F1"/>
              </a:rPr>
              <a:t>Justin Ball, Bureau Chief</a:t>
            </a:r>
          </a:p>
          <a:p>
            <a:pPr marL="0" indent="0" algn="l">
              <a:buNone/>
            </a:pPr>
            <a:r>
              <a:rPr lang="en-US" sz="1200" b="0" i="0" u="none" strike="noStrike" baseline="0" dirty="0">
                <a:solidFill>
                  <a:srgbClr val="000000"/>
                </a:solidFill>
                <a:latin typeface="CIDFont+F1"/>
              </a:rPr>
              <a:t>Ground Water Quality Bureau</a:t>
            </a:r>
          </a:p>
          <a:p>
            <a:pPr marL="0" indent="0" algn="l">
              <a:buNone/>
            </a:pPr>
            <a:r>
              <a:rPr lang="en-US" sz="1200" dirty="0">
                <a:solidFill>
                  <a:srgbClr val="000000"/>
                </a:solidFill>
                <a:latin typeface="CIDFont+F1"/>
              </a:rPr>
              <a:t>New Mexico Environment Department</a:t>
            </a:r>
          </a:p>
          <a:p>
            <a:pPr marL="0" indent="0" algn="l">
              <a:buNone/>
            </a:pPr>
            <a:r>
              <a:rPr lang="en-US" sz="1200" b="0" i="0" u="none" strike="noStrike" baseline="0" dirty="0">
                <a:solidFill>
                  <a:srgbClr val="000000"/>
                </a:solidFill>
                <a:latin typeface="CIDFont+F1"/>
                <a:hlinkClick r:id="rId4"/>
              </a:rPr>
              <a:t>Justin.ball@env.nm.gov</a:t>
            </a:r>
            <a:endParaRPr lang="en-US" sz="1200" b="0" i="0" u="none" strike="noStrike" baseline="0" dirty="0">
              <a:solidFill>
                <a:srgbClr val="000000"/>
              </a:solidFill>
              <a:latin typeface="CIDFont+F1"/>
            </a:endParaRPr>
          </a:p>
          <a:p>
            <a:pPr marL="0" indent="0" algn="l">
              <a:buNone/>
            </a:pPr>
            <a:r>
              <a:rPr lang="en-US" sz="1200" b="1" dirty="0">
                <a:solidFill>
                  <a:srgbClr val="000000"/>
                </a:solidFill>
                <a:latin typeface="CIDFont+F1"/>
              </a:rPr>
              <a:t>Christal Weatherly, Assistant General Counsel</a:t>
            </a:r>
          </a:p>
          <a:p>
            <a:pPr marL="0" indent="0" algn="l">
              <a:buNone/>
            </a:pPr>
            <a:r>
              <a:rPr lang="en-US" sz="1200" b="0" i="0" u="none" strike="noStrike" baseline="0" dirty="0">
                <a:solidFill>
                  <a:srgbClr val="000000"/>
                </a:solidFill>
                <a:latin typeface="CIDFont+F1"/>
              </a:rPr>
              <a:t>Office of General Counsel</a:t>
            </a:r>
          </a:p>
          <a:p>
            <a:pPr marL="0" indent="0" algn="l">
              <a:buNone/>
            </a:pPr>
            <a:r>
              <a:rPr lang="en-US" sz="1200" dirty="0">
                <a:solidFill>
                  <a:srgbClr val="000000"/>
                </a:solidFill>
                <a:latin typeface="CIDFont+F1"/>
              </a:rPr>
              <a:t>New Mexico Environment Department</a:t>
            </a:r>
          </a:p>
          <a:p>
            <a:pPr marL="0" indent="0" algn="l">
              <a:buNone/>
            </a:pPr>
            <a:r>
              <a:rPr lang="en-US" sz="1200" b="0" i="0" u="none" strike="noStrike" baseline="0" dirty="0">
                <a:solidFill>
                  <a:srgbClr val="000000"/>
                </a:solidFill>
                <a:latin typeface="CIDFont+F1"/>
              </a:rPr>
              <a:t>Christal.weatherly@env.nm.gov</a:t>
            </a: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normAutofit/>
          </a:bodyPr>
          <a:lstStyle/>
          <a:p>
            <a:pPr eaLnBrk="1" hangingPunct="1"/>
            <a:r>
              <a:rPr lang="en-US" altLang="en-US" dirty="0"/>
              <a:t>Contact Information</a:t>
            </a:r>
          </a:p>
        </p:txBody>
      </p:sp>
    </p:spTree>
    <p:extLst>
      <p:ext uri="{BB962C8B-B14F-4D97-AF65-F5344CB8AC3E}">
        <p14:creationId xmlns:p14="http://schemas.microsoft.com/office/powerpoint/2010/main" val="188252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7C09-26C7-4239-C8AE-1CF057A85D30}"/>
              </a:ext>
            </a:extLst>
          </p:cNvPr>
          <p:cNvSpPr>
            <a:spLocks noGrp="1"/>
          </p:cNvSpPr>
          <p:nvPr>
            <p:ph type="title"/>
          </p:nvPr>
        </p:nvSpPr>
        <p:spPr/>
        <p:txBody>
          <a:bodyPr>
            <a:normAutofit fontScale="90000"/>
          </a:bodyPr>
          <a:lstStyle/>
          <a:p>
            <a:pPr algn="ctr"/>
            <a:r>
              <a:rPr lang="en-US" sz="4000" dirty="0"/>
              <a:t>Water Challenges in Our High Desert Paradise</a:t>
            </a:r>
          </a:p>
        </p:txBody>
      </p:sp>
    </p:spTree>
    <p:extLst>
      <p:ext uri="{BB962C8B-B14F-4D97-AF65-F5344CB8AC3E}">
        <p14:creationId xmlns:p14="http://schemas.microsoft.com/office/powerpoint/2010/main" val="314208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a:extLst>
              <a:ext uri="{FF2B5EF4-FFF2-40B4-BE49-F238E27FC236}">
                <a16:creationId xmlns:a16="http://schemas.microsoft.com/office/drawing/2014/main" id="{1A2A3887-AF91-E82E-72C8-106E4E240C0C}"/>
              </a:ext>
            </a:extLst>
          </p:cNvPr>
          <p:cNvSpPr>
            <a:spLocks noGrp="1" noChangeArrowheads="1"/>
          </p:cNvSpPr>
          <p:nvPr>
            <p:ph type="body" idx="1"/>
          </p:nvPr>
        </p:nvSpPr>
        <p:spPr>
          <a:xfrm>
            <a:off x="1371600" y="2743200"/>
            <a:ext cx="7123113" cy="3340729"/>
          </a:xfrm>
        </p:spPr>
        <p:txBody>
          <a:bodyPr/>
          <a:lstStyle/>
          <a:p>
            <a:pPr eaLnBrk="1" hangingPunct="1"/>
            <a:r>
              <a:rPr lang="en-US" altLang="en-US" dirty="0"/>
              <a:t>Extended Intense Drought Conditions.</a:t>
            </a:r>
          </a:p>
          <a:p>
            <a:pPr marL="457200" indent="-457200" eaLnBrk="1" hangingPunct="1">
              <a:buFont typeface="Arial" panose="020B0604020202020204" pitchFamily="34" charset="0"/>
              <a:buChar char="•"/>
            </a:pPr>
            <a:r>
              <a:rPr lang="en-US" altLang="en-US" dirty="0"/>
              <a:t>Drought</a:t>
            </a:r>
          </a:p>
          <a:p>
            <a:pPr marL="457200" indent="-457200" eaLnBrk="1" hangingPunct="1">
              <a:buFont typeface="Arial" panose="020B0604020202020204" pitchFamily="34" charset="0"/>
              <a:buChar char="•"/>
            </a:pPr>
            <a:r>
              <a:rPr lang="en-US" altLang="en-US" dirty="0"/>
              <a:t>Wildfires</a:t>
            </a:r>
          </a:p>
          <a:p>
            <a:pPr marL="457200" indent="-457200" eaLnBrk="1" hangingPunct="1">
              <a:buFont typeface="Arial" panose="020B0604020202020204" pitchFamily="34" charset="0"/>
              <a:buChar char="•"/>
            </a:pPr>
            <a:r>
              <a:rPr lang="en-US" altLang="en-US" dirty="0"/>
              <a:t>Flooding</a:t>
            </a:r>
          </a:p>
          <a:p>
            <a:pPr marL="457200" indent="-457200" eaLnBrk="1" hangingPunct="1">
              <a:buFont typeface="Arial" panose="020B0604020202020204" pitchFamily="34" charset="0"/>
              <a:buChar char="•"/>
            </a:pPr>
            <a:r>
              <a:rPr lang="en-US" altLang="en-US" dirty="0"/>
              <a:t>Diminishing fresh water sources</a:t>
            </a:r>
          </a:p>
          <a:p>
            <a:pPr marL="457200" indent="-457200" eaLnBrk="1" hangingPunct="1">
              <a:buFont typeface="Arial" panose="020B0604020202020204" pitchFamily="34" charset="0"/>
              <a:buChar char="•"/>
            </a:pPr>
            <a:endParaRPr lang="en-US" altLang="en-US" dirty="0"/>
          </a:p>
        </p:txBody>
      </p:sp>
      <p:sp>
        <p:nvSpPr>
          <p:cNvPr id="12291" name="Title 2">
            <a:extLst>
              <a:ext uri="{FF2B5EF4-FFF2-40B4-BE49-F238E27FC236}">
                <a16:creationId xmlns:a16="http://schemas.microsoft.com/office/drawing/2014/main" id="{DB866309-71A3-6627-473F-43D76F75FD6A}"/>
              </a:ext>
            </a:extLst>
          </p:cNvPr>
          <p:cNvSpPr>
            <a:spLocks noGrp="1" noChangeArrowheads="1"/>
          </p:cNvSpPr>
          <p:nvPr>
            <p:ph type="title"/>
          </p:nvPr>
        </p:nvSpPr>
        <p:spPr/>
        <p:txBody>
          <a:bodyPr/>
          <a:lstStyle/>
          <a:p>
            <a:pPr eaLnBrk="1" hangingPunct="1"/>
            <a:r>
              <a:rPr lang="en-US" altLang="en-US" dirty="0"/>
              <a:t>Natural Challenges</a:t>
            </a:r>
          </a:p>
        </p:txBody>
      </p:sp>
      <p:sp>
        <p:nvSpPr>
          <p:cNvPr id="12292" name="Slide Number Placeholder 3">
            <a:extLst>
              <a:ext uri="{FF2B5EF4-FFF2-40B4-BE49-F238E27FC236}">
                <a16:creationId xmlns:a16="http://schemas.microsoft.com/office/drawing/2014/main" id="{D18F631A-6492-BAED-89EB-E117FF6A4D1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r>
              <a:rPr lang="en-US" altLang="en-US">
                <a:solidFill>
                  <a:srgbClr val="FFFFFF"/>
                </a:solidFill>
                <a:latin typeface="Oswald Medium" panose="00000600000000000000" pitchFamily="50"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marL="318770" indent="-318770" eaLnBrk="1" hangingPunct="1"/>
            <a:r>
              <a:rPr lang="en-US" altLang="en-US" dirty="0">
                <a:ea typeface="Lato Semibold" panose="020F0702020204030203" pitchFamily="34" charset="0"/>
              </a:rPr>
              <a:t>Poorly maintained water and wastewater systems.</a:t>
            </a:r>
          </a:p>
          <a:p>
            <a:pPr marL="318770" indent="-318770" eaLnBrk="1" hangingPunct="1"/>
            <a:r>
              <a:rPr lang="en-US" altLang="en-US" dirty="0">
                <a:ea typeface="Lato Semibold" panose="020F0702020204030203" pitchFamily="34" charset="0"/>
              </a:rPr>
              <a:t>Improper operation of water and wastewater systems.</a:t>
            </a:r>
          </a:p>
          <a:p>
            <a:pPr marL="318770" indent="-318770" eaLnBrk="1" hangingPunct="1"/>
            <a:r>
              <a:rPr lang="en-US" altLang="en-US" dirty="0">
                <a:ea typeface="Lato Semibold" panose="020F0702020204030203" pitchFamily="34" charset="0"/>
              </a:rPr>
              <a:t>Lack of appropriately trained operators.</a:t>
            </a:r>
          </a:p>
          <a:p>
            <a:pPr marL="318770" indent="-318770" eaLnBrk="1" hangingPunct="1"/>
            <a:r>
              <a:rPr lang="en-US" altLang="en-US" dirty="0">
                <a:ea typeface="Lato Semibold" panose="020F0702020204030203" pitchFamily="34" charset="0"/>
              </a:rPr>
              <a:t>Expanding residential and commercial growth increasing consumption.</a:t>
            </a:r>
          </a:p>
          <a:p>
            <a:pPr marL="318770" indent="-318770" eaLnBrk="1" hangingPunct="1"/>
            <a:r>
              <a:rPr lang="en-US" altLang="en-US" dirty="0">
                <a:ea typeface="Lato Semibold" panose="020F0702020204030203" pitchFamily="34" charset="0"/>
              </a:rPr>
              <a:t>Water management.</a:t>
            </a:r>
          </a:p>
          <a:p>
            <a:pPr marL="318770" indent="-318770" eaLnBrk="1" hangingPunct="1"/>
            <a:r>
              <a:rPr lang="en-US" altLang="en-US" dirty="0">
                <a:ea typeface="Lato Semibold" panose="020F0702020204030203" pitchFamily="34" charset="0"/>
              </a:rPr>
              <a:t>Regulatory uncertainty.</a:t>
            </a: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lstStyle/>
          <a:p>
            <a:pPr eaLnBrk="1" hangingPunct="1"/>
            <a:r>
              <a:rPr lang="en-US" altLang="en-US" dirty="0"/>
              <a:t>Man Made Challenges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marL="318770" indent="-318770" eaLnBrk="1" hangingPunct="1"/>
            <a:r>
              <a:rPr lang="en-US" altLang="en-US" dirty="0">
                <a:ea typeface="Lato Semibold" panose="020F0702020204030203" pitchFamily="34" charset="0"/>
              </a:rPr>
              <a:t>Development of Water Reuse Regulations to include:</a:t>
            </a:r>
          </a:p>
          <a:p>
            <a:pPr marL="318770" indent="-318770" eaLnBrk="1" hangingPunct="1"/>
            <a:r>
              <a:rPr lang="en-US" altLang="en-US" dirty="0">
                <a:ea typeface="Lato Semibold" panose="020F0702020204030203" pitchFamily="34" charset="0"/>
              </a:rPr>
              <a:t>Direct and Indirect Potable Reuse.</a:t>
            </a:r>
          </a:p>
          <a:p>
            <a:pPr marL="318770" indent="-318770" eaLnBrk="1" hangingPunct="1"/>
            <a:r>
              <a:rPr lang="en-US" altLang="en-US" dirty="0">
                <a:ea typeface="Lato Semibold" panose="020F0702020204030203" pitchFamily="34" charset="0"/>
              </a:rPr>
              <a:t>Expanded Reclaimed Wastewater Use.</a:t>
            </a:r>
          </a:p>
          <a:p>
            <a:pPr marL="318770" indent="-318770" eaLnBrk="1" hangingPunct="1"/>
            <a:r>
              <a:rPr lang="en-US" altLang="en-US" dirty="0">
                <a:ea typeface="Lato Semibold" panose="020F0702020204030203" pitchFamily="34" charset="0"/>
              </a:rPr>
              <a:t>Commercial Gray Water Use.</a:t>
            </a:r>
          </a:p>
          <a:p>
            <a:pPr marL="318770" indent="-318770" eaLnBrk="1" hangingPunct="1"/>
            <a:r>
              <a:rPr lang="en-US" altLang="en-US" dirty="0">
                <a:ea typeface="Lato Semibold" panose="020F0702020204030203" pitchFamily="34" charset="0"/>
              </a:rPr>
              <a:t>Treated Produced Water Industrial Reuse.</a:t>
            </a:r>
          </a:p>
          <a:p>
            <a:pPr marL="318770" indent="-318770" eaLnBrk="1" hangingPunct="1"/>
            <a:r>
              <a:rPr lang="en-US" altLang="en-US" dirty="0">
                <a:ea typeface="Lato Semibold" panose="020F0702020204030203" pitchFamily="34" charset="0"/>
              </a:rPr>
              <a:t>Brackish Water (Desalination).</a:t>
            </a:r>
          </a:p>
          <a:p>
            <a:pPr marL="318770" indent="-318770" eaLnBrk="1" hangingPunct="1"/>
            <a:r>
              <a:rPr lang="en-US" altLang="en-US" dirty="0">
                <a:ea typeface="Lato Semibold" panose="020F0702020204030203" pitchFamily="34" charset="0"/>
              </a:rPr>
              <a:t>Direct Aquifer Recharge.</a:t>
            </a: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normAutofit/>
          </a:bodyPr>
          <a:lstStyle/>
          <a:p>
            <a:pPr eaLnBrk="1" hangingPunct="1"/>
            <a:r>
              <a:rPr lang="en-US" altLang="en-US" sz="4000" dirty="0"/>
              <a:t>How Do We Address the Challenges?</a:t>
            </a:r>
          </a:p>
        </p:txBody>
      </p:sp>
    </p:spTree>
    <p:extLst>
      <p:ext uri="{BB962C8B-B14F-4D97-AF65-F5344CB8AC3E}">
        <p14:creationId xmlns:p14="http://schemas.microsoft.com/office/powerpoint/2010/main" val="199136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marL="318770" indent="-318770" eaLnBrk="1" hangingPunct="1"/>
            <a:r>
              <a:rPr lang="en-US" altLang="en-US" sz="2800" dirty="0">
                <a:ea typeface="Lato Semibold" panose="020F0702020204030203" pitchFamily="34" charset="0"/>
              </a:rPr>
              <a:t>Protecting Existing Surface and Ground Water Sources.</a:t>
            </a:r>
          </a:p>
          <a:p>
            <a:pPr marL="318770" indent="-318770" eaLnBrk="1" hangingPunct="1"/>
            <a:r>
              <a:rPr lang="en-US" altLang="en-US" sz="2800" dirty="0">
                <a:ea typeface="Lato Semibold" panose="020F0702020204030203" pitchFamily="34" charset="0"/>
              </a:rPr>
              <a:t>Development of a New Mexico Surface Water Permitting System.</a:t>
            </a:r>
          </a:p>
          <a:p>
            <a:pPr marL="318770" indent="-318770" eaLnBrk="1" hangingPunct="1"/>
            <a:r>
              <a:rPr lang="en-US" altLang="en-US" sz="2800" dirty="0">
                <a:ea typeface="Lato Semibold" panose="020F0702020204030203" pitchFamily="34" charset="0"/>
              </a:rPr>
              <a:t>Enhancement of Groundwater Protection Regulations.</a:t>
            </a:r>
          </a:p>
          <a:p>
            <a:pPr marL="318770" indent="-318770" eaLnBrk="1" hangingPunct="1"/>
            <a:r>
              <a:rPr lang="en-US" altLang="en-US" sz="2800" dirty="0">
                <a:ea typeface="Lato Semibold" panose="020F0702020204030203" pitchFamily="34" charset="0"/>
              </a:rPr>
              <a:t>Develop training programs for utility operators and work with communities to be able to hire.</a:t>
            </a:r>
          </a:p>
          <a:p>
            <a:pPr marL="318770" indent="-318770" eaLnBrk="1" hangingPunct="1"/>
            <a:r>
              <a:rPr lang="en-US" altLang="en-US" sz="2800" dirty="0">
                <a:ea typeface="Lato Semibold" panose="020F0702020204030203" pitchFamily="34" charset="0"/>
              </a:rPr>
              <a:t>Water and Wastewater System Regionalization.</a:t>
            </a: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normAutofit/>
          </a:bodyPr>
          <a:lstStyle/>
          <a:p>
            <a:pPr eaLnBrk="1" hangingPunct="1"/>
            <a:r>
              <a:rPr lang="en-US" altLang="en-US" sz="4000" dirty="0"/>
              <a:t>How Do We Address the Challenges?</a:t>
            </a:r>
          </a:p>
        </p:txBody>
      </p:sp>
    </p:spTree>
    <p:extLst>
      <p:ext uri="{BB962C8B-B14F-4D97-AF65-F5344CB8AC3E}">
        <p14:creationId xmlns:p14="http://schemas.microsoft.com/office/powerpoint/2010/main" val="314988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7C09-26C7-4239-C8AE-1CF057A85D30}"/>
              </a:ext>
            </a:extLst>
          </p:cNvPr>
          <p:cNvSpPr>
            <a:spLocks noGrp="1"/>
          </p:cNvSpPr>
          <p:nvPr>
            <p:ph type="title"/>
          </p:nvPr>
        </p:nvSpPr>
        <p:spPr/>
        <p:txBody>
          <a:bodyPr>
            <a:normAutofit/>
          </a:bodyPr>
          <a:lstStyle/>
          <a:p>
            <a:r>
              <a:rPr lang="en-US" sz="4000" dirty="0"/>
              <a:t>Addressing Regulatory Uncertainty</a:t>
            </a:r>
          </a:p>
        </p:txBody>
      </p:sp>
      <p:sp>
        <p:nvSpPr>
          <p:cNvPr id="4" name="TextBox 3">
            <a:extLst>
              <a:ext uri="{FF2B5EF4-FFF2-40B4-BE49-F238E27FC236}">
                <a16:creationId xmlns:a16="http://schemas.microsoft.com/office/drawing/2014/main" id="{1BA8973A-6EF2-0B3B-E559-669F687F1AD6}"/>
              </a:ext>
            </a:extLst>
          </p:cNvPr>
          <p:cNvSpPr txBox="1"/>
          <p:nvPr/>
        </p:nvSpPr>
        <p:spPr>
          <a:xfrm>
            <a:off x="968721" y="1861603"/>
            <a:ext cx="7125077" cy="4678204"/>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a:p>
            <a:endParaRPr lang="en-US" sz="800" b="1" i="0" u="none" strike="noStrike" baseline="0" dirty="0">
              <a:latin typeface="Times New Roman" panose="02020603050405020304" pitchFamily="18" charset="0"/>
            </a:endParaRPr>
          </a:p>
          <a:p>
            <a:r>
              <a:rPr lang="en-US" sz="2800" b="0" i="0" u="none" strike="noStrike" baseline="0" dirty="0">
                <a:solidFill>
                  <a:schemeClr val="bg1"/>
                </a:solidFill>
                <a:latin typeface="Calibri" panose="020F0502020204030204" pitchFamily="34" charset="0"/>
              </a:rPr>
              <a:t>In 1972, the </a:t>
            </a:r>
            <a:r>
              <a:rPr lang="en-US" sz="2800" b="1" i="0" u="none" strike="noStrike" baseline="0" dirty="0">
                <a:solidFill>
                  <a:schemeClr val="bg1"/>
                </a:solidFill>
                <a:latin typeface="Calibri" panose="020F0502020204030204" pitchFamily="34" charset="0"/>
              </a:rPr>
              <a:t>Clean Water Act</a:t>
            </a:r>
          </a:p>
          <a:p>
            <a:r>
              <a:rPr lang="en-US" sz="2800" b="1" i="0" u="none" strike="noStrike" baseline="0" dirty="0">
                <a:solidFill>
                  <a:schemeClr val="bg1"/>
                </a:solidFill>
                <a:latin typeface="Calibri" panose="020F0502020204030204" pitchFamily="34" charset="0"/>
              </a:rPr>
              <a:t>(CWA) </a:t>
            </a:r>
            <a:r>
              <a:rPr lang="en-US" sz="2800" b="0" i="0" u="none" strike="noStrike" baseline="0" dirty="0">
                <a:solidFill>
                  <a:schemeClr val="bg1"/>
                </a:solidFill>
                <a:latin typeface="Calibri" panose="020F0502020204030204" pitchFamily="34" charset="0"/>
              </a:rPr>
              <a:t>made it illegal to discharge pollutants into “</a:t>
            </a:r>
            <a:r>
              <a:rPr lang="en-US" sz="2800" b="0" i="1" u="none" strike="noStrike" baseline="0" dirty="0">
                <a:solidFill>
                  <a:schemeClr val="bg1"/>
                </a:solidFill>
                <a:latin typeface="Calibri" panose="020F0502020204030204" pitchFamily="34" charset="0"/>
              </a:rPr>
              <a:t>waters of the United States,</a:t>
            </a:r>
            <a:r>
              <a:rPr lang="en-US" sz="2800" b="0" i="0" u="none" strike="noStrike" baseline="0" dirty="0">
                <a:solidFill>
                  <a:schemeClr val="bg1"/>
                </a:solidFill>
                <a:latin typeface="Calibri" panose="020F0502020204030204" pitchFamily="34" charset="0"/>
              </a:rPr>
              <a:t>” or</a:t>
            </a:r>
          </a:p>
          <a:p>
            <a:r>
              <a:rPr lang="en-US" sz="2800" b="0" i="0" u="none" strike="noStrike" baseline="0" dirty="0">
                <a:solidFill>
                  <a:schemeClr val="bg1"/>
                </a:solidFill>
                <a:latin typeface="Calibri" panose="020F0502020204030204" pitchFamily="34" charset="0"/>
              </a:rPr>
              <a:t>WOTUS, without a permit.</a:t>
            </a:r>
          </a:p>
          <a:p>
            <a:pPr marR="640"/>
            <a:r>
              <a:rPr lang="en-US" sz="2800" b="1" i="0" u="none" strike="noStrike" baseline="0" dirty="0">
                <a:solidFill>
                  <a:schemeClr val="bg1"/>
                </a:solidFill>
                <a:latin typeface="Calibri" panose="020F0502020204030204" pitchFamily="34" charset="0"/>
              </a:rPr>
              <a:t>"Waters of the US" refers to waters that are protected under the federal Clean Water Act.</a:t>
            </a:r>
          </a:p>
          <a:p>
            <a:pPr marR="640"/>
            <a:r>
              <a:rPr lang="en-US" sz="2800" b="0" i="0" u="none" strike="noStrike" baseline="0" dirty="0">
                <a:solidFill>
                  <a:schemeClr val="bg1"/>
                </a:solidFill>
                <a:latin typeface="Calibri" panose="020F0502020204030204" pitchFamily="34" charset="0"/>
              </a:rPr>
              <a:t>Over time, Supreme Court decisions established that the definition of “waters of the U.S.” is more than </a:t>
            </a:r>
            <a:r>
              <a:rPr lang="en-US" sz="2800" b="0" i="1" u="none" strike="noStrike" baseline="0" dirty="0">
                <a:solidFill>
                  <a:schemeClr val="bg1"/>
                </a:solidFill>
                <a:latin typeface="Calibri" panose="020F0502020204030204" pitchFamily="34" charset="0"/>
              </a:rPr>
              <a:t>traditional navigable waters</a:t>
            </a:r>
            <a:r>
              <a:rPr lang="en-US" sz="2800" b="0" i="0" u="none" strike="noStrike" baseline="0" dirty="0">
                <a:solidFill>
                  <a:schemeClr val="bg1"/>
                </a:solidFill>
                <a:latin typeface="Calibri" panose="020F0502020204030204" pitchFamily="34" charset="0"/>
              </a:rPr>
              <a:t>, but less than </a:t>
            </a:r>
            <a:r>
              <a:rPr lang="en-US" sz="2800" b="0" i="1" u="none" strike="noStrike" baseline="0" dirty="0">
                <a:solidFill>
                  <a:schemeClr val="bg1"/>
                </a:solidFill>
                <a:latin typeface="Calibri" panose="020F0502020204030204" pitchFamily="34" charset="0"/>
              </a:rPr>
              <a:t>all waters</a:t>
            </a:r>
            <a:r>
              <a:rPr lang="en-US" sz="2800" b="0" i="0" u="none" strike="noStrike" baseline="0" dirty="0">
                <a:solidFill>
                  <a:schemeClr val="bg1"/>
                </a:solidFill>
                <a:latin typeface="Calibri" panose="020F0502020204030204" pitchFamily="34" charset="0"/>
              </a:rPr>
              <a:t>.</a:t>
            </a:r>
          </a:p>
        </p:txBody>
      </p:sp>
    </p:spTree>
    <p:extLst>
      <p:ext uri="{BB962C8B-B14F-4D97-AF65-F5344CB8AC3E}">
        <p14:creationId xmlns:p14="http://schemas.microsoft.com/office/powerpoint/2010/main" val="47717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algn="l"/>
            <a:r>
              <a:rPr lang="en-US" sz="2800" b="0" i="0" u="none" strike="noStrike" baseline="0" dirty="0">
                <a:solidFill>
                  <a:srgbClr val="4E75A4"/>
                </a:solidFill>
                <a:latin typeface="CIDFont+F2"/>
              </a:rPr>
              <a:t>2015 </a:t>
            </a:r>
            <a:r>
              <a:rPr lang="en-US" sz="2800" b="0" i="0" u="none" strike="noStrike" baseline="0" dirty="0">
                <a:solidFill>
                  <a:srgbClr val="000000"/>
                </a:solidFill>
                <a:latin typeface="CIDFont+F1"/>
              </a:rPr>
              <a:t>= Obama-era Clean Water Rule emphasized Kennedy’s “significant nexus” test.</a:t>
            </a:r>
          </a:p>
          <a:p>
            <a:pPr algn="l"/>
            <a:r>
              <a:rPr lang="en-US" sz="2800" b="0" i="0" u="none" strike="noStrike" baseline="0" dirty="0">
                <a:solidFill>
                  <a:srgbClr val="4E75A4"/>
                </a:solidFill>
                <a:latin typeface="CIDFont+F2"/>
              </a:rPr>
              <a:t>2020 </a:t>
            </a:r>
            <a:r>
              <a:rPr lang="en-US" sz="2800" b="0" i="0" u="none" strike="noStrike" baseline="0" dirty="0">
                <a:solidFill>
                  <a:srgbClr val="000000"/>
                </a:solidFill>
                <a:latin typeface="CIDFont+F1"/>
              </a:rPr>
              <a:t>= Trump-era Navigable Waters Protection Rule emphasized Scalia’s “relatively permanent” test.</a:t>
            </a:r>
          </a:p>
          <a:p>
            <a:pPr algn="l"/>
            <a:r>
              <a:rPr lang="en-US" sz="2800" b="0" i="0" u="none" strike="noStrike" baseline="0" dirty="0">
                <a:solidFill>
                  <a:srgbClr val="4E75A4"/>
                </a:solidFill>
                <a:latin typeface="CIDFont+F2"/>
              </a:rPr>
              <a:t>2021 </a:t>
            </a:r>
            <a:r>
              <a:rPr lang="en-US" sz="2800" b="0" i="0" u="none" strike="noStrike" baseline="0" dirty="0">
                <a:solidFill>
                  <a:srgbClr val="000000"/>
                </a:solidFill>
                <a:latin typeface="CIDFont+F1"/>
              </a:rPr>
              <a:t>= Biden-era WOTUS Rule to re-codify pre-2015 definition updated to consider Supreme Court decisions (incl. relatively permanent and significant nexus tests).</a:t>
            </a:r>
          </a:p>
          <a:p>
            <a:pPr algn="l"/>
            <a:r>
              <a:rPr lang="en-US" sz="2800" b="0" i="0" u="none" strike="noStrike" baseline="0" dirty="0">
                <a:solidFill>
                  <a:srgbClr val="4E75A4"/>
                </a:solidFill>
                <a:latin typeface="CIDFont+F2"/>
              </a:rPr>
              <a:t>2022 </a:t>
            </a:r>
            <a:r>
              <a:rPr lang="en-US" sz="2800" b="0" i="0" u="none" strike="noStrike" baseline="0" dirty="0">
                <a:solidFill>
                  <a:srgbClr val="000000"/>
                </a:solidFill>
                <a:latin typeface="CIDFont+F1"/>
              </a:rPr>
              <a:t>= Supreme Court hears Sackett v. EPA</a:t>
            </a:r>
            <a:endParaRPr lang="en-US" altLang="en-US" sz="2800" dirty="0">
              <a:ea typeface="Lato Semibold" panose="020F0702020204030203" pitchFamily="34" charset="0"/>
            </a:endParaRP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lstStyle/>
          <a:p>
            <a:pPr eaLnBrk="1" hangingPunct="1"/>
            <a:r>
              <a:rPr lang="en-US" altLang="en-US" dirty="0"/>
              <a:t>WOTUS – USEPA Rulemakings</a:t>
            </a:r>
          </a:p>
        </p:txBody>
      </p:sp>
    </p:spTree>
    <p:extLst>
      <p:ext uri="{BB962C8B-B14F-4D97-AF65-F5344CB8AC3E}">
        <p14:creationId xmlns:p14="http://schemas.microsoft.com/office/powerpoint/2010/main" val="201664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56590437-928F-6D32-810B-F9125ADF74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40C38C9-1192-4EFB-861D-92271296D56F}"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
        <p:nvSpPr>
          <p:cNvPr id="11267" name="Content Placeholder 2">
            <a:extLst>
              <a:ext uri="{FF2B5EF4-FFF2-40B4-BE49-F238E27FC236}">
                <a16:creationId xmlns:a16="http://schemas.microsoft.com/office/drawing/2014/main" id="{92E8C0EC-4E42-FAAC-D160-250AFFC76B9D}"/>
              </a:ext>
            </a:extLst>
          </p:cNvPr>
          <p:cNvSpPr>
            <a:spLocks noGrp="1" noChangeArrowheads="1"/>
          </p:cNvSpPr>
          <p:nvPr>
            <p:ph sz="quarter" idx="1"/>
          </p:nvPr>
        </p:nvSpPr>
        <p:spPr>
          <a:xfrm>
            <a:off x="612775" y="1447800"/>
            <a:ext cx="8153400" cy="5105400"/>
          </a:xfrm>
        </p:spPr>
        <p:txBody>
          <a:bodyPr/>
          <a:lstStyle/>
          <a:p>
            <a:pPr algn="l"/>
            <a:r>
              <a:rPr lang="en-US" sz="2400" b="0" i="0" u="none" strike="noStrike" baseline="0" dirty="0">
                <a:solidFill>
                  <a:srgbClr val="4E75A4"/>
                </a:solidFill>
                <a:latin typeface="CIDFont+F2"/>
              </a:rPr>
              <a:t>2023 </a:t>
            </a:r>
            <a:r>
              <a:rPr lang="en-US" sz="2400" b="0" i="0" u="none" strike="noStrike" baseline="0" dirty="0">
                <a:solidFill>
                  <a:srgbClr val="000000"/>
                </a:solidFill>
                <a:latin typeface="CIDFont+F1"/>
              </a:rPr>
              <a:t>= Supreme Court decision in Sackett case – emphasizes Scalia’s “relatively permanent” test.</a:t>
            </a:r>
          </a:p>
          <a:p>
            <a:pPr algn="l"/>
            <a:r>
              <a:rPr lang="en-US" sz="2400" b="0" i="0" u="none" strike="noStrike" baseline="0" dirty="0">
                <a:solidFill>
                  <a:srgbClr val="000000"/>
                </a:solidFill>
                <a:latin typeface="CIDFont+F1"/>
              </a:rPr>
              <a:t>The Court held that the CWA applies only to wetlands that are "as a practical matter indistinguishable from waters of the United States."</a:t>
            </a:r>
          </a:p>
          <a:p>
            <a:pPr algn="l"/>
            <a:r>
              <a:rPr lang="en-US" sz="2400" b="0" i="0" u="none" strike="noStrike" baseline="0" dirty="0">
                <a:solidFill>
                  <a:srgbClr val="000000"/>
                </a:solidFill>
                <a:latin typeface="CIDFont+F1"/>
              </a:rPr>
              <a:t>Therefore, the party that wants the CWA to apply to adjacent wetlands must show that the adjacent body of water is a "water of the United States" -- that is, "</a:t>
            </a:r>
            <a:r>
              <a:rPr lang="en-US" sz="2400" b="0" i="0" u="none" strike="noStrike" baseline="0" dirty="0">
                <a:solidFill>
                  <a:srgbClr val="000000"/>
                </a:solidFill>
                <a:latin typeface="CIDFont+F2"/>
              </a:rPr>
              <a:t>a relatively permanent body of water </a:t>
            </a:r>
            <a:r>
              <a:rPr lang="en-US" sz="2400" b="0" i="0" u="none" strike="noStrike" baseline="0" dirty="0">
                <a:solidFill>
                  <a:srgbClr val="000000"/>
                </a:solidFill>
                <a:latin typeface="CIDFont+F1"/>
              </a:rPr>
              <a:t>connected to traditional interstate navigable waters" -- and that the wetland "has a </a:t>
            </a:r>
            <a:r>
              <a:rPr lang="en-US" sz="2400" b="0" i="0" u="none" strike="noStrike" baseline="0" dirty="0">
                <a:solidFill>
                  <a:srgbClr val="000000"/>
                </a:solidFill>
                <a:latin typeface="CIDFont+F2"/>
              </a:rPr>
              <a:t>continuous surface connection </a:t>
            </a:r>
            <a:r>
              <a:rPr lang="en-US" sz="2400" b="0" i="0" u="none" strike="noStrike" baseline="0" dirty="0">
                <a:solidFill>
                  <a:srgbClr val="000000"/>
                </a:solidFill>
                <a:latin typeface="CIDFont+F1"/>
              </a:rPr>
              <a:t>with that water, </a:t>
            </a:r>
            <a:r>
              <a:rPr lang="en-US" sz="2400" b="0" i="0" u="none" strike="noStrike" baseline="0" dirty="0">
                <a:solidFill>
                  <a:srgbClr val="000000"/>
                </a:solidFill>
                <a:latin typeface="CIDFont+F2"/>
              </a:rPr>
              <a:t>making it difficult to determine where the 'water' ends, and the 'wetland' begins"</a:t>
            </a:r>
            <a:r>
              <a:rPr lang="en-US" sz="2400" b="0" i="0" u="none" strike="noStrike" baseline="0" dirty="0">
                <a:solidFill>
                  <a:srgbClr val="000000"/>
                </a:solidFill>
                <a:latin typeface="CIDFont+F1"/>
              </a:rPr>
              <a:t>.</a:t>
            </a:r>
          </a:p>
        </p:txBody>
      </p:sp>
      <p:sp>
        <p:nvSpPr>
          <p:cNvPr id="11268" name="Title 3">
            <a:extLst>
              <a:ext uri="{FF2B5EF4-FFF2-40B4-BE49-F238E27FC236}">
                <a16:creationId xmlns:a16="http://schemas.microsoft.com/office/drawing/2014/main" id="{042DC8CD-CDE8-202B-ADAD-AD7BDCD1CD25}"/>
              </a:ext>
            </a:extLst>
          </p:cNvPr>
          <p:cNvSpPr>
            <a:spLocks noGrp="1" noChangeArrowheads="1"/>
          </p:cNvSpPr>
          <p:nvPr>
            <p:ph type="title"/>
          </p:nvPr>
        </p:nvSpPr>
        <p:spPr>
          <a:xfrm>
            <a:off x="1143000" y="33338"/>
            <a:ext cx="7848600" cy="990600"/>
          </a:xfrm>
        </p:spPr>
        <p:txBody>
          <a:bodyPr/>
          <a:lstStyle/>
          <a:p>
            <a:pPr eaLnBrk="1" hangingPunct="1"/>
            <a:r>
              <a:rPr lang="en-US" altLang="en-US" dirty="0"/>
              <a:t>Sackett Decision</a:t>
            </a:r>
          </a:p>
        </p:txBody>
      </p:sp>
    </p:spTree>
    <p:extLst>
      <p:ext uri="{BB962C8B-B14F-4D97-AF65-F5344CB8AC3E}">
        <p14:creationId xmlns:p14="http://schemas.microsoft.com/office/powerpoint/2010/main" val="31476413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NMED Design Colors">
      <a:dk1>
        <a:sysClr val="windowText" lastClr="000000"/>
      </a:dk1>
      <a:lt1>
        <a:sysClr val="window" lastClr="FFFFFF"/>
      </a:lt1>
      <a:dk2>
        <a:srgbClr val="0D2345"/>
      </a:dk2>
      <a:lt2>
        <a:srgbClr val="F4F1E2"/>
      </a:lt2>
      <a:accent1>
        <a:srgbClr val="026773"/>
      </a:accent1>
      <a:accent2>
        <a:srgbClr val="718C55"/>
      </a:accent2>
      <a:accent3>
        <a:srgbClr val="FFA168"/>
      </a:accent3>
      <a:accent4>
        <a:srgbClr val="F4F1E2"/>
      </a:accent4>
      <a:accent5>
        <a:srgbClr val="0D2345"/>
      </a:accent5>
      <a:accent6>
        <a:srgbClr val="F1E1C0"/>
      </a:accent6>
      <a:hlink>
        <a:srgbClr val="FFA168"/>
      </a:hlink>
      <a:folHlink>
        <a:srgbClr val="FFA168"/>
      </a:folHlink>
    </a:clrScheme>
    <a:fontScheme name="NMED Brand Fonts">
      <a:majorFont>
        <a:latin typeface="Oswald Medium"/>
        <a:ea typeface=""/>
        <a:cs typeface=""/>
      </a:majorFont>
      <a:minorFont>
        <a:latin typeface="Lato"/>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2023-07-19 - NMED Presentation Template (Draft)" id="{2FAA7889-A14C-4C87-9B85-BD629760180A}" vid="{7D590EC1-CAEB-4676-9B3E-B7A867842B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ada1c2-cfef-460f-93e5-75d20582ee7a" xsi:nil="true"/>
    <lcf76f155ced4ddcb4097134ff3c332f xmlns="62efab60-6214-4f60-995d-1b032db7221e">
      <Terms xmlns="http://schemas.microsoft.com/office/infopath/2007/PartnerControls"/>
    </lcf76f155ced4ddcb4097134ff3c332f>
    <SharedWithUsers xmlns="02ada1c2-cfef-460f-93e5-75d20582ee7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EA1AB71CE26148B321B6AB482837C4" ma:contentTypeVersion="13" ma:contentTypeDescription="Create a new document." ma:contentTypeScope="" ma:versionID="0844a39a9beffcf01f689bd1373c0472">
  <xsd:schema xmlns:xsd="http://www.w3.org/2001/XMLSchema" xmlns:xs="http://www.w3.org/2001/XMLSchema" xmlns:p="http://schemas.microsoft.com/office/2006/metadata/properties" xmlns:ns2="62efab60-6214-4f60-995d-1b032db7221e" xmlns:ns3="02ada1c2-cfef-460f-93e5-75d20582ee7a" targetNamespace="http://schemas.microsoft.com/office/2006/metadata/properties" ma:root="true" ma:fieldsID="71917df281b110138229e74ba79b8c1e" ns2:_="" ns3:_="">
    <xsd:import namespace="62efab60-6214-4f60-995d-1b032db7221e"/>
    <xsd:import namespace="02ada1c2-cfef-460f-93e5-75d20582ee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fab60-6214-4f60-995d-1b032db72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ada1c2-cfef-460f-93e5-75d20582ee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26e24a1-5080-438b-9ef8-e8510647001e}" ma:internalName="TaxCatchAll" ma:showField="CatchAllData" ma:web="02ada1c2-cfef-460f-93e5-75d20582ee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513D42-04BA-4C4B-B9C6-8A355D28D8CB}">
  <ds:schemaRefs>
    <ds:schemaRef ds:uri="02ada1c2-cfef-460f-93e5-75d20582ee7a"/>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62efab60-6214-4f60-995d-1b032db7221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DC8D73B-237F-4FEC-9173-D54BCC857BB2}">
  <ds:schemaRefs>
    <ds:schemaRef ds:uri="02ada1c2-cfef-460f-93e5-75d20582ee7a"/>
    <ds:schemaRef ds:uri="62efab60-6214-4f60-995d-1b032db722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1EA0F9-3252-4C51-98A1-24EDBFF16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2023-07-19 - NMED Presentation Template (Draft)</Template>
  <TotalTime>177</TotalTime>
  <Words>1508</Words>
  <Application>Microsoft Office PowerPoint</Application>
  <PresentationFormat>On-screen Show (4:3)</PresentationFormat>
  <Paragraphs>142</Paragraphs>
  <Slides>16</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CIDFont+F1</vt:lpstr>
      <vt:lpstr>CIDFont+F2</vt:lpstr>
      <vt:lpstr>Lato</vt:lpstr>
      <vt:lpstr>Lato Medium</vt:lpstr>
      <vt:lpstr>Lato Semibold</vt:lpstr>
      <vt:lpstr>Oswald Medium</vt:lpstr>
      <vt:lpstr>Times New Roman</vt:lpstr>
      <vt:lpstr>Tw Cen MT</vt:lpstr>
      <vt:lpstr>Wingdings</vt:lpstr>
      <vt:lpstr>Wingdings 2</vt:lpstr>
      <vt:lpstr>Median</vt:lpstr>
      <vt:lpstr>New Mexico Environment Department</vt:lpstr>
      <vt:lpstr>Water Challenges in Our High Desert Paradise</vt:lpstr>
      <vt:lpstr>Natural Challenges</vt:lpstr>
      <vt:lpstr>Man Made Challenges</vt:lpstr>
      <vt:lpstr>How Do We Address the Challenges?</vt:lpstr>
      <vt:lpstr>How Do We Address the Challenges?</vt:lpstr>
      <vt:lpstr>Addressing Regulatory Uncertainty</vt:lpstr>
      <vt:lpstr>WOTUS – USEPA Rulemakings</vt:lpstr>
      <vt:lpstr>Sackett Decision</vt:lpstr>
      <vt:lpstr>What Does Sackett vs EPA mean for New Mexico?</vt:lpstr>
      <vt:lpstr>WOTUS Protected Waters</vt:lpstr>
      <vt:lpstr>New Mexico Wetland Factoids</vt:lpstr>
      <vt:lpstr>Surface Water Factoids</vt:lpstr>
      <vt:lpstr>What is NMED Doing to Respond?</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Environment Department</dc:title>
  <dc:creator>Maez, Matthew, ENV</dc:creator>
  <cp:lastModifiedBy>Stephanie Schlanger</cp:lastModifiedBy>
  <cp:revision>3</cp:revision>
  <cp:lastPrinted>2023-08-18T18:19:04Z</cp:lastPrinted>
  <dcterms:created xsi:type="dcterms:W3CDTF">2023-07-19T17:09:46Z</dcterms:created>
  <dcterms:modified xsi:type="dcterms:W3CDTF">2023-09-20T20:42:17Z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0x010100CAEA1AB71CE26148B321B6AB482837C4</vt:lpwstr>
  </property>
  <property fmtid="{D5CDD505-2E9C-101B-9397-08002B2CF9AE}" pid="3" name="MediaServiceImageTags">
    <vt:lpwstr/>
  </property>
</Properties>
</file>