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13"/>
  </p:notesMasterIdLst>
  <p:sldIdLst>
    <p:sldId id="256" r:id="rId3"/>
    <p:sldId id="257" r:id="rId4"/>
    <p:sldId id="258" r:id="rId5"/>
    <p:sldId id="259" r:id="rId6"/>
    <p:sldId id="260" r:id="rId7"/>
    <p:sldId id="261" r:id="rId8"/>
    <p:sldId id="262" r:id="rId9"/>
    <p:sldId id="263" r:id="rId10"/>
    <p:sldId id="265"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646" autoAdjust="0"/>
  </p:normalViewPr>
  <p:slideViewPr>
    <p:cSldViewPr snapToGrid="0">
      <p:cViewPr varScale="1">
        <p:scale>
          <a:sx n="51" d="100"/>
          <a:sy n="51" d="100"/>
        </p:scale>
        <p:origin x="57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51591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QuickStarter has created an outline to help you get started on your presentation. Some slides include information here in the notes to provide additional topics for you to research.</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151591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dirty="0"/>
              <a:pPr/>
              <a:t>11/19/2020</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2AC27A5A-7290-4DE1-BA94-4BE8A8E57DCF}" type="slidenum">
              <a:rPr lang="en-US" dirty="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9834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94595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dirty="0"/>
              <a:t>11/19/2020</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dirty="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49812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92988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C633830-2244-49AE-BC4A-47F415C177C6}" type="datetimeFigureOut">
              <a:rPr lang="en-US" dirty="0"/>
              <a:pPr/>
              <a:t>11/19/2020</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285802"/>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58588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dirty="0"/>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13664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dirty="0"/>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21749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dirty="0"/>
              <a:t>11/19/2020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54488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62423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20848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3C633830-2244-49AE-BC4A-47F415C177C6}" type="datetimeFigureOut">
              <a:rPr lang="en-US" dirty="0"/>
              <a:pPr/>
              <a:t>11/19/2020</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07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11/19/2020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Election_Day_(United_States)"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p:txBody>
          <a:bodyPr/>
          <a:lstStyle/>
          <a:p>
            <a:r>
              <a:rPr lang="en-US" dirty="0">
                <a:latin typeface="Helvetica Neue Light" panose="020B0702040204020203" pitchFamily="34" charset="0"/>
                <a:ea typeface="Helvetica Neue Light" panose="020B0702040204020203" pitchFamily="34" charset="0"/>
                <a:cs typeface="Helvetica Neue" panose="020B0502040204020203" pitchFamily="34" charset="0"/>
              </a:rPr>
              <a:t>Here's your outline to get started</a:t>
            </a:r>
          </a:p>
        </p:txBody>
      </p:sp>
      <p:sp>
        <p:nvSpPr>
          <p:cNvPr id="20" name="Text 2"/>
          <p:cNvSpPr/>
          <p:nvPr/>
        </p:nvSpPr>
        <p:spPr>
          <a:xfrm>
            <a:off x="838200" y="1461299"/>
            <a:ext cx="10462846" cy="415498"/>
          </a:xfrm>
          <a:prstGeom prst="rect">
            <a:avLst/>
          </a:prstGeom>
        </p:spPr>
        <p:txBody>
          <a:bodyPr wrap="square">
            <a:spAutoFit/>
          </a:bodyPr>
          <a:lstStyle/>
          <a:p>
            <a:pPr>
              <a:lnSpc>
                <a:spcPct val="150000"/>
              </a:lnSpc>
            </a:pPr>
            <a:r>
              <a:rPr lang="en-US" sz="1400" dirty="0">
                <a:solidFill>
                  <a:srgbClr val="D24726"/>
                </a:solidFill>
                <a:latin typeface="Helvetica Neue" panose="020B0702040204020203" pitchFamily="34" charset="0"/>
                <a:ea typeface="Helvetica Neue" panose="020B0702040204020203" pitchFamily="34" charset="0"/>
                <a:cs typeface="Helvetica Neue" panose="020B0502040204020203" pitchFamily="34" charset="0"/>
              </a:rPr>
              <a:t>Key facts about your topic</a:t>
            </a:r>
          </a:p>
        </p:txBody>
      </p:sp>
      <p:sp>
        <p:nvSpPr>
          <p:cNvPr id="21" name="Content Placeholder 2"/>
          <p:cNvSpPr txBox="1">
            <a:spLocks/>
          </p:cNvSpPr>
          <p:nvPr/>
        </p:nvSpPr>
        <p:spPr>
          <a:xfrm>
            <a:off x="850250" y="1876798"/>
            <a:ext cx="5028036" cy="4000000"/>
          </a:xfrm>
          <a:prstGeom prst="rect">
            <a:avLst/>
          </a:prstGeom>
          <a:ln w="57150">
            <a:noFill/>
          </a:ln>
        </p:spPr>
        <p:txBody>
          <a:bodyPr vert="horz" lIns="91440" tIns="45720" rIns="91440" bIns="45720" numCol="1" rtlCol="0" anchor="t">
            <a:normAutofit/>
          </a:bodyPr>
          <a:lstStyle/>
          <a:p>
            <a:pPr marL="0" indent="0">
              <a:lnSpc>
                <a:spcPct val="150000"/>
              </a:lnSpc>
              <a:spcBef>
                <a:spcPts val="0"/>
              </a:spcBef>
              <a:buFont typeface="Arial" panose="020B0604020202020204" pitchFamily="34" charset="0"/>
              <a:buNone/>
            </a:pPr>
            <a:r>
              <a:rPr lang="en-US" sz="1400" dirty="0">
                <a:solidFill>
                  <a:schemeClr val="tx1">
                    <a:lumMod val="65000"/>
                    <a:lumOff val="35000"/>
                  </a:schemeClr>
                </a:solidFill>
                <a:latin typeface="Helvetica Neue Light" panose="020B0402040204020203" pitchFamily="34" charset="0"/>
                <a:ea typeface="Helvetica Neue" panose="020B0502040204020203" pitchFamily="34" charset="0"/>
                <a:cs typeface="Helvetica Neue Light" panose="020B0402040204020203" pitchFamily="34" charset="0"/>
              </a:rPr>
              <a:t>In the United States, Election Day is the day set by law for the general elections of federal public officials. It is statutorily set as "the Tuesday next after the first Monday in the month of November" or "the first Tuesday after November 1". The earliest possible date is November 2, and the latest possible date is November 8.</a:t>
            </a:r>
          </a:p>
        </p:txBody>
      </p:sp>
      <p:sp>
        <p:nvSpPr>
          <p:cNvPr id="22" name="Content Placeholder 3"/>
          <p:cNvSpPr/>
          <p:nvPr/>
        </p:nvSpPr>
        <p:spPr>
          <a:xfrm>
            <a:off x="6211660" y="1876798"/>
            <a:ext cx="5237389" cy="4000000"/>
          </a:xfrm>
          <a:prstGeom prst="rect">
            <a:avLst/>
          </a:prstGeom>
        </p:spPr>
        <p:txBody>
          <a:bodyPr wrap="square">
            <a:spAutoFit/>
          </a:bodyPr>
          <a:lstStyle/>
          <a:p>
            <a:pPr>
              <a:lnSpc>
                <a:spcPct val="150000"/>
              </a:lnSpc>
            </a:pPr>
            <a:r>
              <a:rPr lang="en-US" sz="1400" b="1" dirty="0">
                <a:solidFill>
                  <a:srgbClr val="D24726"/>
                </a:solidFill>
                <a:latin typeface="Helvetica Neue" panose="020B0702040204020203" pitchFamily="34" charset="0"/>
                <a:ea typeface="Helvetica Neue" panose="020B0702040204020203" pitchFamily="34" charset="0"/>
              </a:rPr>
              <a:t>First occurred: </a:t>
            </a:r>
            <a:r>
              <a:rPr lang="en-US" sz="1400" dirty="0">
                <a:solidFill>
                  <a:schemeClr val="tx1">
                    <a:lumMod val="65000"/>
                    <a:lumOff val="35000"/>
                  </a:schemeClr>
                </a:solidFill>
                <a:latin typeface="Helvetica Neue Light" panose="020B0402040204020203" pitchFamily="34" charset="0"/>
                <a:cs typeface="Helvetica Neue Light" panose="020B0402040204020203" pitchFamily="34" charset="0"/>
              </a:rPr>
              <a:t>1845</a:t>
            </a:r>
          </a:p>
          <a:p>
            <a:pPr>
              <a:lnSpc>
                <a:spcPct val="150000"/>
              </a:lnSpc>
            </a:pPr>
            <a:r>
              <a:rPr lang="en-US" sz="1400" b="1" dirty="0">
                <a:solidFill>
                  <a:srgbClr val="D24726"/>
                </a:solidFill>
                <a:latin typeface="Helvetica Neue" panose="020B0702040204020203" pitchFamily="34" charset="0"/>
                <a:ea typeface="Helvetica Neue" panose="020B0702040204020203" pitchFamily="34" charset="0"/>
              </a:rPr>
              <a:t>2020 date: </a:t>
            </a:r>
            <a:r>
              <a:rPr lang="en-US" sz="1400" dirty="0">
                <a:solidFill>
                  <a:schemeClr val="tx1">
                    <a:lumMod val="65000"/>
                    <a:lumOff val="35000"/>
                  </a:schemeClr>
                </a:solidFill>
                <a:latin typeface="Helvetica Neue Light" panose="020B0402040204020203" pitchFamily="34" charset="0"/>
                <a:cs typeface="Helvetica Neue Light" panose="020B0402040204020203" pitchFamily="34" charset="0"/>
              </a:rPr>
              <a:t>November 3 (Details)</a:t>
            </a:r>
          </a:p>
          <a:p>
            <a:pPr>
              <a:lnSpc>
                <a:spcPct val="150000"/>
              </a:lnSpc>
            </a:pPr>
            <a:r>
              <a:rPr lang="en-US" sz="1400" b="1" dirty="0">
                <a:solidFill>
                  <a:srgbClr val="D24726"/>
                </a:solidFill>
                <a:latin typeface="Helvetica Neue" panose="020B0702040204020203" pitchFamily="34" charset="0"/>
                <a:ea typeface="Helvetica Neue" panose="020B0702040204020203" pitchFamily="34" charset="0"/>
              </a:rPr>
              <a:t>Celebrations: </a:t>
            </a:r>
            <a:r>
              <a:rPr lang="en-US" sz="1400" dirty="0">
                <a:solidFill>
                  <a:schemeClr val="tx1">
                    <a:lumMod val="65000"/>
                    <a:lumOff val="35000"/>
                  </a:schemeClr>
                </a:solidFill>
                <a:latin typeface="Helvetica Neue Light" panose="020B0402040204020203" pitchFamily="34" charset="0"/>
                <a:cs typeface="Helvetica Neue Light" panose="020B0402040204020203" pitchFamily="34" charset="0"/>
              </a:rPr>
              <a:t>Exercising civic duty, voting for elected officials, visiting polling precincts</a:t>
            </a:r>
          </a:p>
          <a:p>
            <a:pPr>
              <a:lnSpc>
                <a:spcPct val="150000"/>
              </a:lnSpc>
            </a:pPr>
            <a:r>
              <a:rPr lang="en-US" sz="1400" b="1" dirty="0">
                <a:solidFill>
                  <a:srgbClr val="D24726"/>
                </a:solidFill>
                <a:latin typeface="Helvetica Neue" panose="020B0702040204020203" pitchFamily="34" charset="0"/>
                <a:ea typeface="Helvetica Neue" panose="020B0702040204020203" pitchFamily="34" charset="0"/>
              </a:rPr>
              <a:t>Related to: </a:t>
            </a:r>
            <a:r>
              <a:rPr lang="en-US" sz="1400" dirty="0">
                <a:solidFill>
                  <a:schemeClr val="tx1">
                    <a:lumMod val="65000"/>
                    <a:lumOff val="35000"/>
                  </a:schemeClr>
                </a:solidFill>
                <a:latin typeface="Helvetica Neue Light" panose="020B0402040204020203" pitchFamily="34" charset="0"/>
                <a:cs typeface="Helvetica Neue Light" panose="020B0402040204020203" pitchFamily="34" charset="0"/>
              </a:rPr>
              <a:t>Super Tuesday</a:t>
            </a:r>
          </a:p>
          <a:p>
            <a:pPr>
              <a:lnSpc>
                <a:spcPct val="150000"/>
              </a:lnSpc>
            </a:pPr>
            <a:r>
              <a:rPr lang="en-US" sz="1400" b="1" dirty="0">
                <a:solidFill>
                  <a:srgbClr val="D24726"/>
                </a:solidFill>
                <a:latin typeface="Helvetica Neue" panose="020B0702040204020203" pitchFamily="34" charset="0"/>
                <a:ea typeface="Helvetica Neue" panose="020B0702040204020203" pitchFamily="34" charset="0"/>
              </a:rPr>
              <a:t>Frequency: </a:t>
            </a:r>
            <a:r>
              <a:rPr lang="en-US" sz="1400" dirty="0">
                <a:solidFill>
                  <a:schemeClr val="tx1">
                    <a:lumMod val="65000"/>
                    <a:lumOff val="35000"/>
                  </a:schemeClr>
                </a:solidFill>
                <a:latin typeface="Helvetica Neue Light" panose="020B0402040204020203" pitchFamily="34" charset="0"/>
                <a:cs typeface="Helvetica Neue Light" panose="020B0402040204020203" pitchFamily="34" charset="0"/>
              </a:rPr>
              <a:t>annual</a:t>
            </a:r>
          </a:p>
          <a:p>
            <a:pPr>
              <a:lnSpc>
                <a:spcPct val="150000"/>
              </a:lnSpc>
            </a:pPr>
            <a:r>
              <a:rPr lang="en-US" sz="1400" b="1" dirty="0">
                <a:solidFill>
                  <a:srgbClr val="D24726"/>
                </a:solidFill>
                <a:latin typeface="Helvetica Neue" panose="020B0702040204020203" pitchFamily="34" charset="0"/>
                <a:ea typeface="Helvetica Neue" panose="020B0702040204020203" pitchFamily="34" charset="0"/>
              </a:rPr>
              <a:t>Date: </a:t>
            </a:r>
            <a:r>
              <a:rPr lang="en-US" sz="1400" dirty="0">
                <a:solidFill>
                  <a:schemeClr val="tx1">
                    <a:lumMod val="65000"/>
                    <a:lumOff val="35000"/>
                  </a:schemeClr>
                </a:solidFill>
                <a:latin typeface="Helvetica Neue Light" panose="020B0402040204020203" pitchFamily="34" charset="0"/>
                <a:cs typeface="Helvetica Neue Light" panose="020B0402040204020203" pitchFamily="34" charset="0"/>
              </a:rPr>
              <a:t>The Tuesday after the first Monday of November</a:t>
            </a:r>
          </a:p>
        </p:txBody>
      </p:sp>
      <p:sp>
        <p:nvSpPr>
          <p:cNvPr id="23" name="Footer Placeholder 2"/>
          <p:cNvSpPr>
            <a:spLocks noGrp="1"/>
          </p:cNvSpPr>
          <p:nvPr>
            <p:ph type="ftr" sz="quarter" idx="11"/>
          </p:nvPr>
        </p:nvSpPr>
        <p:spPr>
          <a:xfrm>
            <a:off x="838199" y="6229028"/>
            <a:ext cx="5779169" cy="365125"/>
          </a:xfrm>
        </p:spPr>
        <p:txBody>
          <a:bodyPr/>
          <a:lstStyle/>
          <a:p>
            <a:pPr algn="l"/>
            <a:r>
              <a:rPr lang="en-US" dirty="0">
                <a:solidFill>
                  <a:schemeClr val="tx2"/>
                </a:solidFill>
                <a:latin typeface="Helvetica Neue" panose="020B0502040204020203" pitchFamily="34" charset="0"/>
                <a:ea typeface="Helvetica Neue" panose="020B0502040204020203" pitchFamily="34" charset="0"/>
                <a:cs typeface="Helvetica Neue" panose="020B0502040204020203" pitchFamily="34" charset="0"/>
                <a:hlinkClick r:id="rId3"/>
              </a:rPr>
              <a:t>en.wikipedia.org</a:t>
            </a:r>
            <a:r>
              <a:rPr lang="en-US" dirty="0">
                <a:solidFill>
                  <a:schemeClr val="tx2"/>
                </a:solidFill>
                <a:latin typeface="Helvetica Neue" panose="020B0502040204020203" pitchFamily="34" charset="0"/>
                <a:ea typeface="Helvetica Neue" panose="020B0502040204020203" pitchFamily="34" charset="0"/>
                <a:cs typeface="Helvetica Neue" panose="020B0502040204020203" pitchFamily="34" charset="0"/>
              </a:rPr>
              <a:t> - Text under </a:t>
            </a:r>
            <a:r>
              <a:rPr lang="en-US" dirty="0">
                <a:solidFill>
                  <a:schemeClr val="tx2"/>
                </a:solidFill>
                <a:latin typeface="Helvetica Neue" panose="020B0502040204020203" pitchFamily="34" charset="0"/>
                <a:ea typeface="Helvetica Neue" panose="020B0502040204020203" pitchFamily="34" charset="0"/>
                <a:cs typeface="Helvetica Neue" panose="020B0502040204020203" pitchFamily="34" charset="0"/>
                <a:hlinkClick r:id="rId4"/>
              </a:rPr>
              <a:t>CC-BY-SA license</a:t>
            </a:r>
            <a:endParaRPr lang="en-US" dirty="0"/>
          </a:p>
        </p:txBody>
      </p:sp>
      <p:grpSp>
        <p:nvGrpSpPr>
          <p:cNvPr id="4" name="Group 3">
            <a:extLst>
              <a:ext uri="{FF2B5EF4-FFF2-40B4-BE49-F238E27FC236}">
                <a16:creationId xmlns:a16="http://schemas.microsoft.com/office/drawing/2014/main" id="{E07FEDDE-7BE3-4AF0-89AC-8212D722B9B0}"/>
              </a:ext>
            </a:extLst>
          </p:cNvPr>
          <p:cNvGrpSpPr/>
          <p:nvPr/>
        </p:nvGrpSpPr>
        <p:grpSpPr>
          <a:xfrm>
            <a:off x="6211661" y="6042093"/>
            <a:ext cx="5138199" cy="734947"/>
            <a:chOff x="6211661" y="6042093"/>
            <a:chExt cx="5138199" cy="734947"/>
          </a:xfrm>
        </p:grpSpPr>
        <p:sp>
          <p:nvSpPr>
            <p:cNvPr id="5" name="Rectangle 8">
              <a:extLst>
                <a:ext uri="{FF2B5EF4-FFF2-40B4-BE49-F238E27FC236}">
                  <a16:creationId xmlns:a16="http://schemas.microsoft.com/office/drawing/2014/main" id="{184C5845-0FFB-4734-A9BE-3E8CEA8008D3}"/>
                </a:ext>
              </a:extLst>
            </p:cNvPr>
            <p:cNvSpPr/>
            <p:nvPr/>
          </p:nvSpPr>
          <p:spPr>
            <a:xfrm>
              <a:off x="6211661" y="6042093"/>
              <a:ext cx="5138199" cy="63078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TextBox 7">
              <a:extLst>
                <a:ext uri="{FF2B5EF4-FFF2-40B4-BE49-F238E27FC236}">
                  <a16:creationId xmlns:a16="http://schemas.microsoft.com/office/drawing/2014/main" id="{33CDDC14-D7C0-4FC6-8360-4E6E50174088}"/>
                </a:ext>
              </a:extLst>
            </p:cNvPr>
            <p:cNvSpPr txBox="1"/>
            <p:nvPr/>
          </p:nvSpPr>
          <p:spPr>
            <a:xfrm>
              <a:off x="6980629" y="6140658"/>
              <a:ext cx="2303691" cy="451406"/>
            </a:xfrm>
            <a:prstGeom prst="rect">
              <a:avLst/>
            </a:prstGeom>
            <a:noFill/>
          </p:spPr>
          <p:txBody>
            <a:bodyPr wrap="square" rtlCol="0">
              <a:spAutoFit/>
            </a:bodyPr>
            <a:lstStyle/>
            <a:p>
              <a:pPr>
                <a:lnSpc>
                  <a:spcPts val="1400"/>
                </a:lnSpc>
              </a:pPr>
              <a:r>
                <a:rPr lang="en-US" sz="1200" dirty="0">
                  <a:solidFill>
                    <a:srgbClr val="D24726"/>
                  </a:solidFill>
                  <a:latin typeface="Helvetica" panose="020B0604020202020204" pitchFamily="34" charset="0"/>
                  <a:cs typeface="Helvetica" panose="020B0604020202020204" pitchFamily="34" charset="0"/>
                </a:rPr>
                <a:t>See more: </a:t>
              </a:r>
              <a:r>
                <a:rPr lang="en-US" sz="1200" dirty="0">
                  <a:solidFill>
                    <a:schemeClr val="tx1">
                      <a:lumMod val="65000"/>
                      <a:lumOff val="35000"/>
                    </a:schemeClr>
                  </a:solidFill>
                  <a:latin typeface="Helvetica" panose="020B0604020202020204" pitchFamily="34" charset="0"/>
                  <a:ea typeface="Segoe UI Symbol" panose="020B0502040204020203" pitchFamily="34" charset="0"/>
                  <a:cs typeface="Helvetica" panose="020B0604020202020204" pitchFamily="34" charset="0"/>
                </a:rPr>
                <a:t>Open the Notes below for more information.</a:t>
              </a:r>
            </a:p>
          </p:txBody>
        </p:sp>
        <p:pic>
          <p:nvPicPr>
            <p:cNvPr id="7" name="Picture 11" descr="Curved arrow">
              <a:extLst>
                <a:ext uri="{FF2B5EF4-FFF2-40B4-BE49-F238E27FC236}">
                  <a16:creationId xmlns:a16="http://schemas.microsoft.com/office/drawing/2014/main" id="{A3DA137E-6B53-4403-B00B-B734CA13A906}"/>
                </a:ext>
              </a:extLst>
            </p:cNvPr>
            <p:cNvPicPr/>
            <p:nvPr/>
          </p:nvPicPr>
          <p:blipFill>
            <a:blip r:embed="rId5" cstate="print">
              <a:extLst>
                <a:ext uri="{28A0092B-C50C-407E-A947-70E740481C1C}">
                  <a14:useLocalDpi xmlns:a14="http://schemas.microsoft.com/office/drawing/2010/main" val="0"/>
                </a:ext>
              </a:extLst>
            </a:blip>
            <a:stretch>
              <a:fillRect/>
            </a:stretch>
          </p:blipFill>
          <p:spPr>
            <a:xfrm rot="10354591" flipH="1">
              <a:off x="6306564" y="6342835"/>
              <a:ext cx="742543" cy="434205"/>
            </a:xfrm>
            <a:prstGeom prst="rect">
              <a:avLst/>
            </a:prstGeom>
          </p:spPr>
        </p:pic>
      </p:grpSp>
      <p:pic>
        <p:nvPicPr>
          <p:cNvPr id="9" name="Picture 8" descr="Notes button in status bar">
            <a:extLst>
              <a:ext uri="{FF2B5EF4-FFF2-40B4-BE49-F238E27FC236}">
                <a16:creationId xmlns:a16="http://schemas.microsoft.com/office/drawing/2014/main" id="{C8C2AE28-6AB7-4F9D-A4D5-5EAAD6263283}"/>
              </a:ext>
            </a:extLst>
          </p:cNvPr>
          <p:cNvPicPr>
            <a:picLocks noChangeAspect="1"/>
          </p:cNvPicPr>
          <p:nvPr/>
        </p:nvPicPr>
        <p:blipFill>
          <a:blip r:embed="rId6"/>
          <a:stretch>
            <a:fillRect/>
          </a:stretch>
        </p:blipFill>
        <p:spPr>
          <a:xfrm>
            <a:off x="9068176" y="5968740"/>
            <a:ext cx="2381132" cy="795243"/>
          </a:xfrm>
          <a:prstGeom prst="rect">
            <a:avLst/>
          </a:prstGeom>
        </p:spPr>
      </p:pic>
    </p:spTree>
    <p:extLst>
      <p:ext uri="{BB962C8B-B14F-4D97-AF65-F5344CB8AC3E}">
        <p14:creationId xmlns:p14="http://schemas.microsoft.com/office/powerpoint/2010/main" val="374866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What’s Next?</a:t>
            </a:r>
          </a:p>
        </p:txBody>
      </p:sp>
      <p:sp>
        <p:nvSpPr>
          <p:cNvPr id="3" name="Content Placeholder 2"/>
          <p:cNvSpPr>
            <a:spLocks noGrp="1"/>
          </p:cNvSpPr>
          <p:nvPr>
            <p:ph type="body" idx="1"/>
          </p:nvPr>
        </p:nvSpPr>
        <p:spPr/>
        <p:txBody>
          <a:bodyPr/>
          <a:lstStyle/>
          <a:p>
            <a:r>
              <a:rPr lang="en-US" dirty="0"/>
              <a:t>Tribal Specific Legislation for address polling locations and increase/ensure access</a:t>
            </a:r>
          </a:p>
          <a:p>
            <a:r>
              <a:rPr lang="en-US" dirty="0"/>
              <a:t>Codify temporary election changes</a:t>
            </a:r>
          </a:p>
          <a:p>
            <a:r>
              <a:rPr lang="en-US" dirty="0"/>
              <a:t>Review and amend election code to address safety concerns (i.e. guns at the polls, increase electioneering boundaries)</a:t>
            </a:r>
          </a:p>
          <a:p>
            <a:r>
              <a:rPr lang="en-US" dirty="0"/>
              <a:t>Review and amend election codes to better address pandemic issues that arose on Election Day</a:t>
            </a:r>
          </a:p>
          <a:p>
            <a:r>
              <a:rPr lang="en-US" dirty="0"/>
              <a:t>Automatic Voter Registration (full compliance due by 2021)</a:t>
            </a:r>
            <a:endParaRPr dirty="0"/>
          </a:p>
        </p:txBody>
      </p:sp>
    </p:spTree>
    <p:extLst>
      <p:ext uri="{BB962C8B-B14F-4D97-AF65-F5344CB8AC3E}">
        <p14:creationId xmlns:p14="http://schemas.microsoft.com/office/powerpoint/2010/main" val="326229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282CB683-B267-477B-B209-C7389FAA0448}"/>
              </a:ext>
            </a:extLst>
          </p:cNvPr>
          <p:cNvSpPr>
            <a:spLocks noGrp="1"/>
          </p:cNvSpPr>
          <p:nvPr>
            <p:ph idx="1"/>
          </p:nvPr>
        </p:nvSpPr>
        <p:spPr/>
        <p:txBody>
          <a:bodyPr/>
          <a:lstStyle/>
          <a:p>
            <a:r>
              <a:rPr lang="en-US" dirty="0">
                <a:latin typeface="Helvetica Neue Light" panose="020B0702040204020203" pitchFamily="34" charset="0"/>
                <a:ea typeface="Helvetica Neue Light" panose="020B0702040204020203" pitchFamily="34" charset="0"/>
                <a:cs typeface="Helvetica Neue" panose="020B0502040204020203" pitchFamily="34" charset="0"/>
              </a:rPr>
              <a:t>Elections in the United States</a:t>
            </a:r>
          </a:p>
          <a:p>
            <a:r>
              <a:rPr lang="en-US" dirty="0">
                <a:latin typeface="Helvetica Neue Light" panose="020B0702040204020203" pitchFamily="34" charset="0"/>
                <a:ea typeface="Helvetica Neue Light" panose="020B0702040204020203" pitchFamily="34" charset="0"/>
                <a:cs typeface="Helvetica Neue" panose="020B0502040204020203" pitchFamily="34" charset="0"/>
              </a:rPr>
              <a:t>United States midterm election</a:t>
            </a:r>
          </a:p>
          <a:p>
            <a:r>
              <a:rPr lang="en-US" dirty="0">
                <a:latin typeface="Helvetica Neue Light" panose="020B0702040204020203" pitchFamily="34" charset="0"/>
                <a:ea typeface="Helvetica Neue Light" panose="020B0702040204020203" pitchFamily="34" charset="0"/>
                <a:cs typeface="Helvetica Neue" panose="020B0502040204020203" pitchFamily="34" charset="0"/>
              </a:rPr>
              <a:t>Donald Trump</a:t>
            </a:r>
          </a:p>
          <a:p>
            <a:r>
              <a:rPr lang="en-US" dirty="0">
                <a:latin typeface="Helvetica Neue Light" panose="020B0702040204020203" pitchFamily="34" charset="0"/>
                <a:ea typeface="Helvetica Neue Light" panose="020B0702040204020203" pitchFamily="34" charset="0"/>
                <a:cs typeface="Helvetica Neue" panose="020B0502040204020203" pitchFamily="34" charset="0"/>
              </a:rPr>
              <a:t>Super Tuesday</a:t>
            </a:r>
          </a:p>
          <a:p>
            <a:r>
              <a:rPr lang="en-US" dirty="0">
                <a:latin typeface="Helvetica Neue Light" panose="020B0702040204020203" pitchFamily="34" charset="0"/>
                <a:ea typeface="Helvetica Neue Light" panose="020B0702040204020203" pitchFamily="34" charset="0"/>
                <a:cs typeface="Helvetica Neue" panose="020B0502040204020203" pitchFamily="34" charset="0"/>
              </a:rPr>
              <a:t>Off-year Election</a:t>
            </a:r>
          </a:p>
          <a:p>
            <a:r>
              <a:rPr lang="en-US" dirty="0">
                <a:latin typeface="Helvetica Neue Light" panose="020B0702040204020203" pitchFamily="34" charset="0"/>
                <a:ea typeface="Helvetica Neue Light" panose="020B0702040204020203" pitchFamily="34" charset="0"/>
                <a:cs typeface="Helvetica Neue" panose="020B0502040204020203" pitchFamily="34" charset="0"/>
              </a:rPr>
              <a:t>Thanksgiving</a:t>
            </a:r>
          </a:p>
          <a:p>
            <a:r>
              <a:rPr lang="en-US" dirty="0">
                <a:latin typeface="Helvetica Neue Light" panose="020B0702040204020203" pitchFamily="34" charset="0"/>
                <a:ea typeface="Helvetica Neue Light" panose="020B0702040204020203" pitchFamily="34" charset="0"/>
                <a:cs typeface="Helvetica Neue" panose="020B0502040204020203" pitchFamily="34" charset="0"/>
              </a:rPr>
              <a:t>General Election</a:t>
            </a:r>
          </a:p>
          <a:p>
            <a:r>
              <a:rPr lang="en-US" dirty="0">
                <a:latin typeface="Helvetica Neue Light" panose="020B0702040204020203" pitchFamily="34" charset="0"/>
                <a:ea typeface="Helvetica Neue Light" panose="020B0702040204020203" pitchFamily="34" charset="0"/>
                <a:cs typeface="Helvetica Neue" panose="020B0502040204020203" pitchFamily="34" charset="0"/>
              </a:rPr>
              <a:t>Public holidays in the United States</a:t>
            </a:r>
          </a:p>
          <a:p>
            <a:r>
              <a:rPr lang="en-US" dirty="0">
                <a:latin typeface="Helvetica Neue Light" panose="020B0702040204020203" pitchFamily="34" charset="0"/>
                <a:ea typeface="Helvetica Neue Light" panose="020B0702040204020203" pitchFamily="34" charset="0"/>
                <a:cs typeface="Helvetica Neue" panose="020B0502040204020203" pitchFamily="34" charset="0"/>
              </a:rPr>
              <a:t>Primary Election</a:t>
            </a:r>
          </a:p>
        </p:txBody>
      </p:sp>
      <p:sp>
        <p:nvSpPr>
          <p:cNvPr id="2" name="Title 1">
            <a:extLst>
              <a:ext uri="{FF2B5EF4-FFF2-40B4-BE49-F238E27FC236}">
                <a16:creationId xmlns:a16="http://schemas.microsoft.com/office/drawing/2014/main" id="{7F2DA537-9EAD-4C2A-8B8C-B5471C6F5D65}"/>
              </a:ext>
            </a:extLst>
          </p:cNvPr>
          <p:cNvSpPr>
            <a:spLocks noGrp="1"/>
          </p:cNvSpPr>
          <p:nvPr>
            <p:ph type="title"/>
          </p:nvPr>
        </p:nvSpPr>
        <p:spPr/>
        <p:txBody>
          <a:bodyPr/>
          <a:lstStyle/>
          <a:p>
            <a:r>
              <a:rPr lang="en-US" dirty="0">
                <a:latin typeface="Helvetica Neue Light" panose="020B0702040204020203" pitchFamily="34" charset="0"/>
                <a:ea typeface="Helvetica Neue Light" panose="020B0702040204020203" pitchFamily="34" charset="0"/>
                <a:cs typeface="Helvetica Neue" panose="020B0502040204020203" pitchFamily="34" charset="0"/>
              </a:rPr>
              <a:t>Related topics to research</a:t>
            </a:r>
          </a:p>
        </p:txBody>
      </p:sp>
      <p:grpSp>
        <p:nvGrpSpPr>
          <p:cNvPr id="4" name="Group 3">
            <a:extLst>
              <a:ext uri="{FF2B5EF4-FFF2-40B4-BE49-F238E27FC236}">
                <a16:creationId xmlns:a16="http://schemas.microsoft.com/office/drawing/2014/main" id="{5F891352-0AB3-4D77-AA93-8E0A1738F8F4}"/>
              </a:ext>
            </a:extLst>
          </p:cNvPr>
          <p:cNvGrpSpPr/>
          <p:nvPr/>
        </p:nvGrpSpPr>
        <p:grpSpPr>
          <a:xfrm>
            <a:off x="5943601" y="1609726"/>
            <a:ext cx="5406259" cy="2019300"/>
            <a:chOff x="5943601" y="1609726"/>
            <a:chExt cx="5406259" cy="2019300"/>
          </a:xfrm>
        </p:grpSpPr>
        <p:sp>
          <p:nvSpPr>
            <p:cNvPr id="5" name="Rectangle 5">
              <a:extLst>
                <a:ext uri="{FF2B5EF4-FFF2-40B4-BE49-F238E27FC236}">
                  <a16:creationId xmlns:a16="http://schemas.microsoft.com/office/drawing/2014/main" id="{20526183-096D-4868-AE2D-0200EE5F1D5D}"/>
                </a:ext>
              </a:extLst>
            </p:cNvPr>
            <p:cNvSpPr/>
            <p:nvPr/>
          </p:nvSpPr>
          <p:spPr>
            <a:xfrm>
              <a:off x="5943601" y="1609726"/>
              <a:ext cx="5406259" cy="20193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TextBox 4">
              <a:extLst>
                <a:ext uri="{FF2B5EF4-FFF2-40B4-BE49-F238E27FC236}">
                  <a16:creationId xmlns:a16="http://schemas.microsoft.com/office/drawing/2014/main" id="{E9B136C8-7575-43EF-A6F3-EC4F69800828}"/>
                </a:ext>
              </a:extLst>
            </p:cNvPr>
            <p:cNvSpPr txBox="1"/>
            <p:nvPr/>
          </p:nvSpPr>
          <p:spPr>
            <a:xfrm>
              <a:off x="6189439" y="1827382"/>
              <a:ext cx="2849999" cy="307777"/>
            </a:xfrm>
            <a:prstGeom prst="rect">
              <a:avLst/>
            </a:prstGeom>
            <a:noFill/>
          </p:spPr>
          <p:txBody>
            <a:bodyPr wrap="square" rtlCol="0">
              <a:spAutoFit/>
            </a:bodyPr>
            <a:lstStyle/>
            <a:p>
              <a:pPr>
                <a:spcAft>
                  <a:spcPts val="1200"/>
                </a:spcAft>
              </a:pPr>
              <a:r>
                <a:rPr lang="en-US" sz="1400" dirty="0">
                  <a:solidFill>
                    <a:srgbClr val="D24726"/>
                  </a:solidFill>
                  <a:latin typeface="Helvetica" panose="020B0604020202020204" pitchFamily="34" charset="0"/>
                  <a:cs typeface="Helvetica" panose="020B0604020202020204" pitchFamily="34" charset="0"/>
                </a:rPr>
                <a:t>Use Smart Lookup to learn more</a:t>
              </a:r>
              <a:endParaRPr lang="en-US" sz="1400" dirty="0">
                <a:solidFill>
                  <a:srgbClr val="D24726"/>
                </a:solidFill>
                <a:latin typeface="Helvetica" panose="020B0604020202020204" pitchFamily="34" charset="0"/>
                <a:ea typeface="Segoe UI Symbol" panose="020B0502040204020203" pitchFamily="34" charset="0"/>
                <a:cs typeface="Helvetica" panose="020B0604020202020204" pitchFamily="34" charset="0"/>
              </a:endParaRPr>
            </a:p>
          </p:txBody>
        </p:sp>
        <p:sp>
          <p:nvSpPr>
            <p:cNvPr id="7" name="TextBox 7">
              <a:extLst>
                <a:ext uri="{FF2B5EF4-FFF2-40B4-BE49-F238E27FC236}">
                  <a16:creationId xmlns:a16="http://schemas.microsoft.com/office/drawing/2014/main" id="{F5C6FF1D-DFD2-4DBD-BDE7-F882DDC6DC74}"/>
                </a:ext>
              </a:extLst>
            </p:cNvPr>
            <p:cNvSpPr txBox="1"/>
            <p:nvPr/>
          </p:nvSpPr>
          <p:spPr>
            <a:xfrm>
              <a:off x="6450618" y="2207781"/>
              <a:ext cx="2626919" cy="954107"/>
            </a:xfrm>
            <a:prstGeom prst="rect">
              <a:avLst/>
            </a:prstGeom>
            <a:noFill/>
          </p:spPr>
          <p:txBody>
            <a:bodyPr wrap="square" rtlCol="0">
              <a:spAutoFit/>
            </a:bodyPr>
            <a:lstStyle/>
            <a:p>
              <a:pPr>
                <a:spcAft>
                  <a:spcPts val="1200"/>
                </a:spcAft>
              </a:pPr>
              <a:r>
                <a:rPr lang="en-US" sz="1200" dirty="0">
                  <a:solidFill>
                    <a:schemeClr val="tx1">
                      <a:lumMod val="65000"/>
                      <a:lumOff val="35000"/>
                    </a:schemeClr>
                  </a:solidFill>
                  <a:latin typeface="Helvetica" panose="020B0604020202020204" pitchFamily="34" charset="0"/>
                  <a:ea typeface="Segoe UI Symbol" panose="020B0502040204020203" pitchFamily="34" charset="0"/>
                  <a:cs typeface="Helvetica" panose="020B0604020202020204" pitchFamily="34" charset="0"/>
                </a:rPr>
                <a:t>Highlight one of the related topics</a:t>
              </a:r>
            </a:p>
            <a:p>
              <a:pPr>
                <a:spcAft>
                  <a:spcPts val="1200"/>
                </a:spcAft>
              </a:pPr>
              <a:r>
                <a:rPr lang="en-US" sz="1200" dirty="0">
                  <a:solidFill>
                    <a:schemeClr val="tx1">
                      <a:lumMod val="65000"/>
                      <a:lumOff val="35000"/>
                    </a:schemeClr>
                  </a:solidFill>
                  <a:latin typeface="Helvetica" panose="020B0604020202020204" pitchFamily="34" charset="0"/>
                  <a:ea typeface="Segoe UI Symbol" panose="020B0502040204020203" pitchFamily="34" charset="0"/>
                  <a:cs typeface="Helvetica" panose="020B0604020202020204" pitchFamily="34" charset="0"/>
                </a:rPr>
                <a:t>Right-click on the topic</a:t>
              </a:r>
            </a:p>
            <a:p>
              <a:pPr marL="174625" indent="-174625">
                <a:spcAft>
                  <a:spcPts val="1200"/>
                </a:spcAft>
              </a:pPr>
              <a:r>
                <a:rPr lang="en-US" sz="1200" dirty="0">
                  <a:solidFill>
                    <a:schemeClr val="tx1">
                      <a:lumMod val="65000"/>
                      <a:lumOff val="35000"/>
                    </a:schemeClr>
                  </a:solidFill>
                  <a:latin typeface="Helvetica" panose="020B0604020202020204" pitchFamily="34" charset="0"/>
                  <a:ea typeface="Segoe UI Symbol" panose="020B0502040204020203" pitchFamily="34" charset="0"/>
                  <a:cs typeface="Helvetica" panose="020B0604020202020204" pitchFamily="34" charset="0"/>
                </a:rPr>
                <a:t>Choose "Smart Lookup"</a:t>
              </a:r>
            </a:p>
          </p:txBody>
        </p:sp>
        <p:grpSp>
          <p:nvGrpSpPr>
            <p:cNvPr id="8" name="Group 12">
              <a:extLst>
                <a:ext uri="{FF2B5EF4-FFF2-40B4-BE49-F238E27FC236}">
                  <a16:creationId xmlns:a16="http://schemas.microsoft.com/office/drawing/2014/main" id="{58C4CE24-6148-4604-B285-49040644B37D}"/>
                </a:ext>
              </a:extLst>
            </p:cNvPr>
            <p:cNvGrpSpPr/>
            <p:nvPr/>
          </p:nvGrpSpPr>
          <p:grpSpPr>
            <a:xfrm>
              <a:off x="6272613" y="2219603"/>
              <a:ext cx="206735" cy="246221"/>
              <a:chOff x="5977794" y="2200556"/>
              <a:chExt cx="206735" cy="246221"/>
            </a:xfrm>
          </p:grpSpPr>
          <p:sp>
            <p:nvSpPr>
              <p:cNvPr id="16" name="Oval 9">
                <a:extLst>
                  <a:ext uri="{FF2B5EF4-FFF2-40B4-BE49-F238E27FC236}">
                    <a16:creationId xmlns:a16="http://schemas.microsoft.com/office/drawing/2014/main" id="{AB6051AB-2E0C-4F74-AA09-3E8DBF11667D}"/>
                  </a:ext>
                </a:extLst>
              </p:cNvPr>
              <p:cNvSpPr/>
              <p:nvPr/>
            </p:nvSpPr>
            <p:spPr>
              <a:xfrm>
                <a:off x="5978839" y="2237913"/>
                <a:ext cx="188599" cy="188599"/>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1">
                <a:extLst>
                  <a:ext uri="{FF2B5EF4-FFF2-40B4-BE49-F238E27FC236}">
                    <a16:creationId xmlns:a16="http://schemas.microsoft.com/office/drawing/2014/main" id="{97FDCC9F-9887-487F-8C6D-BBB3CB2773C3}"/>
                  </a:ext>
                </a:extLst>
              </p:cNvPr>
              <p:cNvSpPr txBox="1">
                <a:spLocks noChangeAspect="1"/>
              </p:cNvSpPr>
              <p:nvPr/>
            </p:nvSpPr>
            <p:spPr>
              <a:xfrm>
                <a:off x="5977794" y="2200556"/>
                <a:ext cx="206735" cy="246221"/>
              </a:xfrm>
              <a:prstGeom prst="rect">
                <a:avLst/>
              </a:prstGeom>
              <a:noFill/>
            </p:spPr>
            <p:txBody>
              <a:bodyPr wrap="square" rtlCol="0">
                <a:spAutoFit/>
              </a:bodyPr>
              <a:lstStyle/>
              <a:p>
                <a:pPr algn="ctr"/>
                <a:r>
                  <a:rPr lang="en-US" sz="1000" dirty="0">
                    <a:solidFill>
                      <a:schemeClr val="bg1"/>
                    </a:solidFill>
                    <a:latin typeface="Helvetica" panose="020B0604020202020204" pitchFamily="34" charset="0"/>
                    <a:cs typeface="Helvetica" panose="020B0604020202020204" pitchFamily="34" charset="0"/>
                  </a:rPr>
                  <a:t>1</a:t>
                </a:r>
              </a:p>
            </p:txBody>
          </p:sp>
        </p:grpSp>
        <p:grpSp>
          <p:nvGrpSpPr>
            <p:cNvPr id="9" name="Group 13">
              <a:extLst>
                <a:ext uri="{FF2B5EF4-FFF2-40B4-BE49-F238E27FC236}">
                  <a16:creationId xmlns:a16="http://schemas.microsoft.com/office/drawing/2014/main" id="{D9700851-3B5E-45AB-991B-762DE0355EF6}"/>
                </a:ext>
              </a:extLst>
            </p:cNvPr>
            <p:cNvGrpSpPr/>
            <p:nvPr/>
          </p:nvGrpSpPr>
          <p:grpSpPr>
            <a:xfrm>
              <a:off x="6273658" y="2563905"/>
              <a:ext cx="197144" cy="246221"/>
              <a:chOff x="5978839" y="2209102"/>
              <a:chExt cx="197144" cy="246221"/>
            </a:xfrm>
          </p:grpSpPr>
          <p:sp>
            <p:nvSpPr>
              <p:cNvPr id="14" name="Oval 14">
                <a:extLst>
                  <a:ext uri="{FF2B5EF4-FFF2-40B4-BE49-F238E27FC236}">
                    <a16:creationId xmlns:a16="http://schemas.microsoft.com/office/drawing/2014/main" id="{0FDC7121-EA5E-4996-B879-22CC04BEA201}"/>
                  </a:ext>
                </a:extLst>
              </p:cNvPr>
              <p:cNvSpPr/>
              <p:nvPr/>
            </p:nvSpPr>
            <p:spPr>
              <a:xfrm>
                <a:off x="5978839" y="2237913"/>
                <a:ext cx="188599" cy="188599"/>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5">
                <a:extLst>
                  <a:ext uri="{FF2B5EF4-FFF2-40B4-BE49-F238E27FC236}">
                    <a16:creationId xmlns:a16="http://schemas.microsoft.com/office/drawing/2014/main" id="{B4BBF7ED-662E-4BA3-83B6-05208C9B757A}"/>
                  </a:ext>
                </a:extLst>
              </p:cNvPr>
              <p:cNvSpPr txBox="1">
                <a:spLocks noChangeAspect="1"/>
              </p:cNvSpPr>
              <p:nvPr/>
            </p:nvSpPr>
            <p:spPr>
              <a:xfrm>
                <a:off x="5987384" y="2209102"/>
                <a:ext cx="188599" cy="246221"/>
              </a:xfrm>
              <a:prstGeom prst="rect">
                <a:avLst/>
              </a:prstGeom>
              <a:noFill/>
            </p:spPr>
            <p:txBody>
              <a:bodyPr wrap="square" rtlCol="0">
                <a:spAutoFit/>
              </a:bodyPr>
              <a:lstStyle/>
              <a:p>
                <a:pPr algn="ctr"/>
                <a:r>
                  <a:rPr lang="en-US" sz="1000" dirty="0">
                    <a:solidFill>
                      <a:schemeClr val="bg1"/>
                    </a:solidFill>
                    <a:latin typeface="Helvetica" panose="020B0604020202020204" pitchFamily="34" charset="0"/>
                    <a:cs typeface="Helvetica" panose="020B0604020202020204" pitchFamily="34" charset="0"/>
                  </a:rPr>
                  <a:t>2</a:t>
                </a:r>
              </a:p>
            </p:txBody>
          </p:sp>
        </p:grpSp>
        <p:grpSp>
          <p:nvGrpSpPr>
            <p:cNvPr id="10" name="Group 16">
              <a:extLst>
                <a:ext uri="{FF2B5EF4-FFF2-40B4-BE49-F238E27FC236}">
                  <a16:creationId xmlns:a16="http://schemas.microsoft.com/office/drawing/2014/main" id="{8CC6D345-719C-4EA8-9CCC-735633CC607F}"/>
                </a:ext>
              </a:extLst>
            </p:cNvPr>
            <p:cNvGrpSpPr/>
            <p:nvPr/>
          </p:nvGrpSpPr>
          <p:grpSpPr>
            <a:xfrm>
              <a:off x="6273658" y="2902042"/>
              <a:ext cx="197145" cy="251363"/>
              <a:chOff x="5978839" y="2209102"/>
              <a:chExt cx="197145" cy="251363"/>
            </a:xfrm>
          </p:grpSpPr>
          <p:sp>
            <p:nvSpPr>
              <p:cNvPr id="12" name="Oval 17">
                <a:extLst>
                  <a:ext uri="{FF2B5EF4-FFF2-40B4-BE49-F238E27FC236}">
                    <a16:creationId xmlns:a16="http://schemas.microsoft.com/office/drawing/2014/main" id="{2E56D573-7C3B-46F0-982D-5DD5D53E931B}"/>
                  </a:ext>
                </a:extLst>
              </p:cNvPr>
              <p:cNvSpPr/>
              <p:nvPr/>
            </p:nvSpPr>
            <p:spPr>
              <a:xfrm>
                <a:off x="5978839" y="2237913"/>
                <a:ext cx="188599" cy="188599"/>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8">
                <a:extLst>
                  <a:ext uri="{FF2B5EF4-FFF2-40B4-BE49-F238E27FC236}">
                    <a16:creationId xmlns:a16="http://schemas.microsoft.com/office/drawing/2014/main" id="{A400E4DB-EAAB-40EC-B86F-2B5325C2941B}"/>
                  </a:ext>
                </a:extLst>
              </p:cNvPr>
              <p:cNvSpPr txBox="1">
                <a:spLocks noChangeAspect="1"/>
              </p:cNvSpPr>
              <p:nvPr/>
            </p:nvSpPr>
            <p:spPr>
              <a:xfrm>
                <a:off x="5983446" y="2209102"/>
                <a:ext cx="192538" cy="251363"/>
              </a:xfrm>
              <a:prstGeom prst="rect">
                <a:avLst/>
              </a:prstGeom>
              <a:noFill/>
            </p:spPr>
            <p:txBody>
              <a:bodyPr wrap="square" rtlCol="0">
                <a:spAutoFit/>
              </a:bodyPr>
              <a:lstStyle/>
              <a:p>
                <a:pPr algn="ctr"/>
                <a:r>
                  <a:rPr lang="en-US" sz="1000" dirty="0">
                    <a:solidFill>
                      <a:schemeClr val="bg1"/>
                    </a:solidFill>
                    <a:latin typeface="Helvetica" panose="020B0604020202020204" pitchFamily="34" charset="0"/>
                    <a:cs typeface="Helvetica" panose="020B0604020202020204" pitchFamily="34" charset="0"/>
                  </a:rPr>
                  <a:t>3</a:t>
                </a:r>
              </a:p>
            </p:txBody>
          </p:sp>
        </p:grpSp>
      </p:grpSp>
      <p:pic>
        <p:nvPicPr>
          <p:cNvPr id="23" name="Content Placeholder 18" descr="Smart Lookup button in context menu">
            <a:extLst>
              <a:ext uri="{FF2B5EF4-FFF2-40B4-BE49-F238E27FC236}">
                <a16:creationId xmlns:a16="http://schemas.microsoft.com/office/drawing/2014/main" id="{89DB987B-D44B-4DAB-BF0B-1710ADD776C3}"/>
              </a:ext>
            </a:extLst>
          </p:cNvPr>
          <p:cNvPicPr>
            <a:picLocks noChangeAspect="1"/>
          </p:cNvPicPr>
          <p:nvPr/>
        </p:nvPicPr>
        <p:blipFill>
          <a:blip r:embed="rId2"/>
          <a:stretch>
            <a:fillRect/>
          </a:stretch>
        </p:blipFill>
        <p:spPr>
          <a:xfrm>
            <a:off x="8762261" y="1771327"/>
            <a:ext cx="2279334" cy="1857699"/>
          </a:xfrm>
          <a:prstGeom prst="rect">
            <a:avLst/>
          </a:prstGeom>
        </p:spPr>
      </p:pic>
    </p:spTree>
    <p:extLst>
      <p:ext uri="{BB962C8B-B14F-4D97-AF65-F5344CB8AC3E}">
        <p14:creationId xmlns:p14="http://schemas.microsoft.com/office/powerpoint/2010/main" val="168386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65333E-6BF7-40FE-AC7D-EB8A0900A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97126" y="2678464"/>
            <a:ext cx="8832898" cy="3798420"/>
          </a:xfrm>
        </p:spPr>
        <p:txBody>
          <a:bodyPr anchor="t">
            <a:normAutofit/>
          </a:bodyPr>
          <a:lstStyle/>
          <a:p>
            <a:r>
              <a:rPr lang="en-US" sz="8000" dirty="0"/>
              <a:t>Election 2020</a:t>
            </a:r>
          </a:p>
        </p:txBody>
      </p:sp>
      <p:sp>
        <p:nvSpPr>
          <p:cNvPr id="3" name="Content Placeholder 2"/>
          <p:cNvSpPr>
            <a:spLocks noGrp="1"/>
          </p:cNvSpPr>
          <p:nvPr>
            <p:ph type="subTitle" idx="1"/>
          </p:nvPr>
        </p:nvSpPr>
        <p:spPr>
          <a:xfrm>
            <a:off x="2797125" y="1238250"/>
            <a:ext cx="8832899" cy="1143117"/>
          </a:xfrm>
        </p:spPr>
        <p:txBody>
          <a:bodyPr anchor="b">
            <a:normAutofit/>
          </a:bodyPr>
          <a:lstStyle/>
          <a:p>
            <a:r>
              <a:rPr lang="en-US" sz="3200" dirty="0"/>
              <a:t>What Worked &amp; What Didn’t: Moving Forward</a:t>
            </a:r>
            <a:endParaRPr sz="3200" dirty="0"/>
          </a:p>
        </p:txBody>
      </p:sp>
      <p:sp>
        <p:nvSpPr>
          <p:cNvPr id="11" name="Freeform 6">
            <a:extLst>
              <a:ext uri="{FF2B5EF4-FFF2-40B4-BE49-F238E27FC236}">
                <a16:creationId xmlns:a16="http://schemas.microsoft.com/office/drawing/2014/main" id="{C971C6CD-6DA8-4FDD-A89B-4B681DEA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1457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a:extLst>
              <a:ext uri="{FF2B5EF4-FFF2-40B4-BE49-F238E27FC236}">
                <a16:creationId xmlns:a16="http://schemas.microsoft.com/office/drawing/2014/main" id="{ED3CBB7D-B825-489C-9789-70D05A25CF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65120" y="2519131"/>
            <a:ext cx="932688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94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18B0F80-1C8E-49FA-9B66-C9285753E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43467" y="643466"/>
            <a:ext cx="3933390" cy="4937287"/>
          </a:xfrm>
        </p:spPr>
        <p:txBody>
          <a:bodyPr anchor="ctr">
            <a:normAutofit/>
          </a:bodyPr>
          <a:lstStyle/>
          <a:p>
            <a:pPr algn="l"/>
            <a:r>
              <a:rPr lang="en-US" sz="4800">
                <a:solidFill>
                  <a:schemeClr val="tx1"/>
                </a:solidFill>
              </a:rPr>
              <a:t>Contents</a:t>
            </a:r>
          </a:p>
        </p:txBody>
      </p:sp>
      <p:sp>
        <p:nvSpPr>
          <p:cNvPr id="11" name="Freeform 6">
            <a:extLst>
              <a:ext uri="{FF2B5EF4-FFF2-40B4-BE49-F238E27FC236}">
                <a16:creationId xmlns:a16="http://schemas.microsoft.com/office/drawing/2014/main" id="{CEF2B853-4083-4B70-AC2A-F79D80809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64346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3" name="Content Placeholder 2"/>
          <p:cNvSpPr>
            <a:spLocks noGrp="1"/>
          </p:cNvSpPr>
          <p:nvPr>
            <p:ph type="body" idx="1"/>
          </p:nvPr>
        </p:nvSpPr>
        <p:spPr>
          <a:xfrm>
            <a:off x="4955354" y="643466"/>
            <a:ext cx="6593180" cy="4937287"/>
          </a:xfrm>
        </p:spPr>
        <p:txBody>
          <a:bodyPr anchor="ctr">
            <a:normAutofit/>
          </a:bodyPr>
          <a:lstStyle/>
          <a:p>
            <a:r>
              <a:rPr lang="en-US" dirty="0"/>
              <a:t>Voter Participation</a:t>
            </a:r>
          </a:p>
          <a:p>
            <a:r>
              <a:rPr lang="en-US" dirty="0"/>
              <a:t>Misinformation</a:t>
            </a:r>
          </a:p>
          <a:p>
            <a:r>
              <a:rPr lang="en-US" dirty="0"/>
              <a:t>Election Security</a:t>
            </a:r>
          </a:p>
          <a:p>
            <a:r>
              <a:rPr lang="en-US" dirty="0"/>
              <a:t>Election Protection Program</a:t>
            </a:r>
          </a:p>
        </p:txBody>
      </p:sp>
      <p:cxnSp>
        <p:nvCxnSpPr>
          <p:cNvPr id="13" name="Straight Connector 12">
            <a:extLst>
              <a:ext uri="{FF2B5EF4-FFF2-40B4-BE49-F238E27FC236}">
                <a16:creationId xmlns:a16="http://schemas.microsoft.com/office/drawing/2014/main" id="{D434EAAF-BF44-4CCC-84D4-105F3370AF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77457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4" y="633779"/>
            <a:ext cx="5443665" cy="2068478"/>
          </a:xfrm>
        </p:spPr>
        <p:txBody>
          <a:bodyPr>
            <a:normAutofit/>
          </a:bodyPr>
          <a:lstStyle/>
          <a:p>
            <a:pPr algn="l"/>
            <a:r>
              <a:rPr lang="en-US">
                <a:solidFill>
                  <a:schemeClr val="tx1"/>
                </a:solidFill>
              </a:rPr>
              <a:t>Voter Participation</a:t>
            </a:r>
          </a:p>
        </p:txBody>
      </p:sp>
      <p:sp>
        <p:nvSpPr>
          <p:cNvPr id="22"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pic>
        <p:nvPicPr>
          <p:cNvPr id="14" name="Content Placeholder 13" descr="Graphical user interface, application&#10;&#10;Description automatically generated">
            <a:extLst>
              <a:ext uri="{FF2B5EF4-FFF2-40B4-BE49-F238E27FC236}">
                <a16:creationId xmlns:a16="http://schemas.microsoft.com/office/drawing/2014/main" id="{AAB4F10B-0EAD-8543-BE25-DF4FC538A795}"/>
              </a:ext>
            </a:extLst>
          </p:cNvPr>
          <p:cNvPicPr>
            <a:picLocks noGrp="1" noChangeAspect="1"/>
          </p:cNvPicPr>
          <p:nvPr>
            <p:ph idx="1"/>
          </p:nvPr>
        </p:nvPicPr>
        <p:blipFill>
          <a:blip r:embed="rId2"/>
          <a:stretch>
            <a:fillRect/>
          </a:stretch>
        </p:blipFill>
        <p:spPr>
          <a:xfrm>
            <a:off x="1032669" y="3501231"/>
            <a:ext cx="4902200" cy="2108200"/>
          </a:xfrm>
        </p:spPr>
      </p:pic>
      <p:sp>
        <p:nvSpPr>
          <p:cNvPr id="24" name="Freeform: Shape 23">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8333"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F0E0918-AB00-4194-A9D5-9AF9B4918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descr="A close up of a squirrel on a wooden surface&#10;&#10;Description automatically generated">
            <a:extLst>
              <a:ext uri="{FF2B5EF4-FFF2-40B4-BE49-F238E27FC236}">
                <a16:creationId xmlns:a16="http://schemas.microsoft.com/office/drawing/2014/main" id="{0042EEFE-6187-F64F-B7EB-89926AB231A2}"/>
              </a:ext>
            </a:extLst>
          </p:cNvPr>
          <p:cNvPicPr>
            <a:picLocks noChangeAspect="1"/>
          </p:cNvPicPr>
          <p:nvPr/>
        </p:nvPicPr>
        <p:blipFill>
          <a:blip r:embed="rId3"/>
          <a:stretch>
            <a:fillRect/>
          </a:stretch>
        </p:blipFill>
        <p:spPr>
          <a:xfrm>
            <a:off x="7942729" y="1468274"/>
            <a:ext cx="3683197" cy="4270373"/>
          </a:xfrm>
          <a:prstGeom prst="rect">
            <a:avLst/>
          </a:prstGeom>
        </p:spPr>
      </p:pic>
    </p:spTree>
    <p:extLst>
      <p:ext uri="{BB962C8B-B14F-4D97-AF65-F5344CB8AC3E}">
        <p14:creationId xmlns:p14="http://schemas.microsoft.com/office/powerpoint/2010/main" val="28717782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18B0F80-1C8E-49FA-9B66-C9285753E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289560" y="643466"/>
            <a:ext cx="4665793" cy="4937287"/>
          </a:xfrm>
        </p:spPr>
        <p:txBody>
          <a:bodyPr anchor="ctr">
            <a:normAutofit/>
          </a:bodyPr>
          <a:lstStyle/>
          <a:p>
            <a:pPr algn="l"/>
            <a:r>
              <a:rPr lang="en-US" sz="4800" dirty="0">
                <a:solidFill>
                  <a:schemeClr val="tx1"/>
                </a:solidFill>
              </a:rPr>
              <a:t>Disinformation</a:t>
            </a:r>
          </a:p>
        </p:txBody>
      </p:sp>
      <p:sp>
        <p:nvSpPr>
          <p:cNvPr id="11" name="Freeform 6">
            <a:extLst>
              <a:ext uri="{FF2B5EF4-FFF2-40B4-BE49-F238E27FC236}">
                <a16:creationId xmlns:a16="http://schemas.microsoft.com/office/drawing/2014/main" id="{CEF2B853-4083-4B70-AC2A-F79D80809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64346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pic>
        <p:nvPicPr>
          <p:cNvPr id="5" name="Content Placeholder 4" descr="Diagram&#10;&#10;Description automatically generated">
            <a:extLst>
              <a:ext uri="{FF2B5EF4-FFF2-40B4-BE49-F238E27FC236}">
                <a16:creationId xmlns:a16="http://schemas.microsoft.com/office/drawing/2014/main" id="{6BFE8A10-5D61-0A42-9A0A-1F3EEE4A13EF}"/>
              </a:ext>
            </a:extLst>
          </p:cNvPr>
          <p:cNvPicPr>
            <a:picLocks noGrp="1" noChangeAspect="1"/>
          </p:cNvPicPr>
          <p:nvPr>
            <p:ph idx="1"/>
          </p:nvPr>
        </p:nvPicPr>
        <p:blipFill>
          <a:blip r:embed="rId2"/>
          <a:stretch>
            <a:fillRect/>
          </a:stretch>
        </p:blipFill>
        <p:spPr>
          <a:xfrm>
            <a:off x="4954588" y="1255644"/>
            <a:ext cx="6594475" cy="3711712"/>
          </a:xfrm>
        </p:spPr>
      </p:pic>
      <p:cxnSp>
        <p:nvCxnSpPr>
          <p:cNvPr id="13" name="Straight Connector 12">
            <a:extLst>
              <a:ext uri="{FF2B5EF4-FFF2-40B4-BE49-F238E27FC236}">
                <a16:creationId xmlns:a16="http://schemas.microsoft.com/office/drawing/2014/main" id="{D434EAAF-BF44-4CCC-84D4-105F3370AF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62307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CEA861C5-3CE8-4AD0-925C-836509B24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35" name="Straight Connector 34">
            <a:extLst>
              <a:ext uri="{FF2B5EF4-FFF2-40B4-BE49-F238E27FC236}">
                <a16:creationId xmlns:a16="http://schemas.microsoft.com/office/drawing/2014/main" id="{EDB3FAAF-5FDF-4576-8E8B-8BE25DB82A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544C1FFD-8D6A-4A12-997F-ECA8F3321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3110"/>
            <a:ext cx="12191999" cy="6890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7599" y="4462818"/>
            <a:ext cx="10991237" cy="1241000"/>
          </a:xfrm>
        </p:spPr>
        <p:txBody>
          <a:bodyPr vert="horz" lIns="91440" tIns="45720" rIns="91440" bIns="45720" rtlCol="0" anchor="b">
            <a:normAutofit/>
          </a:bodyPr>
          <a:lstStyle/>
          <a:p>
            <a:pPr algn="l">
              <a:lnSpc>
                <a:spcPct val="85000"/>
              </a:lnSpc>
            </a:pPr>
            <a:r>
              <a:rPr lang="en-US" sz="5400" cap="all">
                <a:solidFill>
                  <a:schemeClr val="tx2"/>
                </a:solidFill>
              </a:rPr>
              <a:t>Election Security </a:t>
            </a:r>
          </a:p>
        </p:txBody>
      </p:sp>
      <p:pic>
        <p:nvPicPr>
          <p:cNvPr id="10" name="Content Placeholder 9" descr="A person wearing a suit and tie&#10;&#10;Description automatically generated">
            <a:extLst>
              <a:ext uri="{FF2B5EF4-FFF2-40B4-BE49-F238E27FC236}">
                <a16:creationId xmlns:a16="http://schemas.microsoft.com/office/drawing/2014/main" id="{A7DF30E2-0217-2E46-91E3-AEB96F3ADD71}"/>
              </a:ext>
            </a:extLst>
          </p:cNvPr>
          <p:cNvPicPr>
            <a:picLocks noGrp="1" noChangeAspect="1"/>
          </p:cNvPicPr>
          <p:nvPr>
            <p:ph idx="1"/>
          </p:nvPr>
        </p:nvPicPr>
        <p:blipFill rotWithShape="1">
          <a:blip r:embed="rId2"/>
          <a:srcRect t="10231" b="27418"/>
          <a:stretch/>
        </p:blipFill>
        <p:spPr>
          <a:xfrm>
            <a:off x="20" y="-32639"/>
            <a:ext cx="12191980" cy="4257021"/>
          </a:xfrm>
          <a:prstGeom prst="rect">
            <a:avLst/>
          </a:prstGeom>
        </p:spPr>
      </p:pic>
      <p:sp>
        <p:nvSpPr>
          <p:cNvPr id="39" name="Freeform 6">
            <a:extLst>
              <a:ext uri="{FF2B5EF4-FFF2-40B4-BE49-F238E27FC236}">
                <a16:creationId xmlns:a16="http://schemas.microsoft.com/office/drawing/2014/main" id="{014B3DE6-0CA2-4818-9E10-8ACF44107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273560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8935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18B0F80-1C8E-49FA-9B66-C9285753E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43467" y="643466"/>
            <a:ext cx="3933390" cy="4937287"/>
          </a:xfrm>
        </p:spPr>
        <p:txBody>
          <a:bodyPr anchor="ctr">
            <a:normAutofit/>
          </a:bodyPr>
          <a:lstStyle/>
          <a:p>
            <a:pPr algn="l"/>
            <a:r>
              <a:rPr lang="en-US" sz="4800" dirty="0">
                <a:solidFill>
                  <a:schemeClr val="tx1"/>
                </a:solidFill>
              </a:rPr>
              <a:t>Election Protection Program</a:t>
            </a:r>
          </a:p>
        </p:txBody>
      </p:sp>
      <p:sp>
        <p:nvSpPr>
          <p:cNvPr id="11" name="Freeform 6">
            <a:extLst>
              <a:ext uri="{FF2B5EF4-FFF2-40B4-BE49-F238E27FC236}">
                <a16:creationId xmlns:a16="http://schemas.microsoft.com/office/drawing/2014/main" id="{CEF2B853-4083-4B70-AC2A-F79D80809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64346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pic>
        <p:nvPicPr>
          <p:cNvPr id="5" name="Content Placeholder 4" descr="A picture containing graphical user interface&#10;&#10;Description automatically generated">
            <a:extLst>
              <a:ext uri="{FF2B5EF4-FFF2-40B4-BE49-F238E27FC236}">
                <a16:creationId xmlns:a16="http://schemas.microsoft.com/office/drawing/2014/main" id="{660E57F0-3DF4-8843-B885-B1A87190F074}"/>
              </a:ext>
            </a:extLst>
          </p:cNvPr>
          <p:cNvPicPr>
            <a:picLocks noGrp="1" noChangeAspect="1"/>
          </p:cNvPicPr>
          <p:nvPr>
            <p:ph idx="1"/>
          </p:nvPr>
        </p:nvPicPr>
        <p:blipFill>
          <a:blip r:embed="rId2"/>
          <a:stretch>
            <a:fillRect/>
          </a:stretch>
        </p:blipFill>
        <p:spPr>
          <a:xfrm>
            <a:off x="4954588" y="1259120"/>
            <a:ext cx="6594475" cy="3704761"/>
          </a:xfrm>
        </p:spPr>
      </p:pic>
      <p:cxnSp>
        <p:nvCxnSpPr>
          <p:cNvPr id="13" name="Straight Connector 12">
            <a:extLst>
              <a:ext uri="{FF2B5EF4-FFF2-40B4-BE49-F238E27FC236}">
                <a16:creationId xmlns:a16="http://schemas.microsoft.com/office/drawing/2014/main" id="{D434EAAF-BF44-4CCC-84D4-105F3370AF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13618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1AC2-6B7D-5E40-B446-3E508A744404}"/>
              </a:ext>
            </a:extLst>
          </p:cNvPr>
          <p:cNvSpPr>
            <a:spLocks noGrp="1"/>
          </p:cNvSpPr>
          <p:nvPr>
            <p:ph type="title"/>
          </p:nvPr>
        </p:nvSpPr>
        <p:spPr/>
        <p:txBody>
          <a:bodyPr/>
          <a:lstStyle/>
          <a:p>
            <a:pPr algn="l"/>
            <a:r>
              <a:rPr lang="en-US" dirty="0"/>
              <a:t>NM’s Election Protection Program</a:t>
            </a:r>
          </a:p>
        </p:txBody>
      </p:sp>
      <p:pic>
        <p:nvPicPr>
          <p:cNvPr id="5" name="Content Placeholder 4" descr="Text&#10;&#10;Description automatically generated">
            <a:extLst>
              <a:ext uri="{FF2B5EF4-FFF2-40B4-BE49-F238E27FC236}">
                <a16:creationId xmlns:a16="http://schemas.microsoft.com/office/drawing/2014/main" id="{A701F6ED-105C-BD4C-A0BD-95EA7E797AAF}"/>
              </a:ext>
            </a:extLst>
          </p:cNvPr>
          <p:cNvPicPr>
            <a:picLocks noGrp="1" noChangeAspect="1"/>
          </p:cNvPicPr>
          <p:nvPr>
            <p:ph idx="1"/>
          </p:nvPr>
        </p:nvPicPr>
        <p:blipFill>
          <a:blip r:embed="rId2"/>
          <a:stretch>
            <a:fillRect/>
          </a:stretch>
        </p:blipFill>
        <p:spPr>
          <a:xfrm>
            <a:off x="5181600" y="1521936"/>
            <a:ext cx="6248400" cy="3749040"/>
          </a:xfrm>
        </p:spPr>
      </p:pic>
    </p:spTree>
    <p:extLst>
      <p:ext uri="{BB962C8B-B14F-4D97-AF65-F5344CB8AC3E}">
        <p14:creationId xmlns:p14="http://schemas.microsoft.com/office/powerpoint/2010/main" val="2224390686"/>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327</Words>
  <Application>Microsoft Office PowerPoint</Application>
  <PresentationFormat>Widescreen</PresentationFormat>
  <Paragraphs>48</Paragraphs>
  <Slides>10</Slides>
  <Notes>1</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Calibri</vt:lpstr>
      <vt:lpstr>Century Schoolbook</vt:lpstr>
      <vt:lpstr>Corbel</vt:lpstr>
      <vt:lpstr>Helvetica</vt:lpstr>
      <vt:lpstr>Helvetica Neue</vt:lpstr>
      <vt:lpstr>Helvetica Neue Light</vt:lpstr>
      <vt:lpstr>Segoe UI</vt:lpstr>
      <vt:lpstr>Segoe UI Light</vt:lpstr>
      <vt:lpstr>Segoe UI Semilight</vt:lpstr>
      <vt:lpstr>Headlines</vt:lpstr>
      <vt:lpstr>QuickStarter Theme</vt:lpstr>
      <vt:lpstr>Here's your outline to get started</vt:lpstr>
      <vt:lpstr>Related topics to research</vt:lpstr>
      <vt:lpstr>Election 2020</vt:lpstr>
      <vt:lpstr>Contents</vt:lpstr>
      <vt:lpstr>Voter Participation</vt:lpstr>
      <vt:lpstr>Disinformation</vt:lpstr>
      <vt:lpstr>Election Security </vt:lpstr>
      <vt:lpstr>Election Protection Program</vt:lpstr>
      <vt:lpstr>NM’s Election Protection Program</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Heather Ferguson</dc:creator>
  <cp:lastModifiedBy>Stephanie Schlanger</cp:lastModifiedBy>
  <cp:revision>2</cp:revision>
  <dcterms:created xsi:type="dcterms:W3CDTF">2020-11-18T17:14:24Z</dcterms:created>
  <dcterms:modified xsi:type="dcterms:W3CDTF">2020-11-19T16:02:50Z</dcterms:modified>
</cp:coreProperties>
</file>